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63" r:id="rId2"/>
    <p:sldId id="272" r:id="rId3"/>
    <p:sldId id="256" r:id="rId4"/>
    <p:sldId id="273" r:id="rId5"/>
    <p:sldId id="271" r:id="rId6"/>
    <p:sldId id="264" r:id="rId7"/>
    <p:sldId id="266" r:id="rId8"/>
    <p:sldId id="265" r:id="rId9"/>
    <p:sldId id="261" r:id="rId10"/>
    <p:sldId id="262" r:id="rId11"/>
    <p:sldId id="260" r:id="rId12"/>
    <p:sldId id="267" r:id="rId13"/>
    <p:sldId id="268" r:id="rId14"/>
    <p:sldId id="269" r:id="rId15"/>
    <p:sldId id="270" r:id="rId16"/>
  </p:sldIdLst>
  <p:sldSz cx="20104100" cy="1130935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eiger Sebastian SEM" initials="SSS" lastIdx="10" clrIdx="0">
    <p:extLst>
      <p:ext uri="{19B8F6BF-5375-455C-9EA6-DF929625EA0E}">
        <p15:presenceInfo xmlns:p15="http://schemas.microsoft.com/office/powerpoint/2012/main" userId="S-1-5-21-565006868-537542609-879972363-16513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82"/>
    <a:srgbClr val="0000C7"/>
    <a:srgbClr val="006DFF"/>
    <a:srgbClr val="00B4FF"/>
    <a:srgbClr val="00003B"/>
    <a:srgbClr val="81B322"/>
    <a:srgbClr val="10384A"/>
    <a:srgbClr val="507E31"/>
    <a:srgbClr val="711322"/>
    <a:srgbClr val="EA62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72"/>
    <p:restoredTop sz="94656"/>
  </p:normalViewPr>
  <p:slideViewPr>
    <p:cSldViewPr>
      <p:cViewPr varScale="1">
        <p:scale>
          <a:sx n="94" d="100"/>
          <a:sy n="94" d="100"/>
        </p:scale>
        <p:origin x="672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E5C44B-1953-45BF-922B-E163AAB9C334}" type="datetimeFigureOut">
              <a:rPr lang="de-CH" smtClean="0"/>
              <a:t>24.11.2022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53A9C6-20E8-4233-8799-53E1A90679F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4875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dirty="0"/>
              <a:t>Reihenfolge gemäss </a:t>
            </a:r>
            <a:r>
              <a:rPr lang="de-CH" dirty="0" err="1"/>
              <a:t>folie</a:t>
            </a:r>
            <a:r>
              <a:rPr lang="de-CH" dirty="0"/>
              <a:t> 5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53A9C6-20E8-4233-8799-53E1A90679FB}" type="slidenum">
              <a:rPr lang="de-CH" smtClean="0"/>
              <a:t>5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945665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53A9C6-20E8-4233-8799-53E1A90679FB}" type="slidenum">
              <a:rPr lang="de-CH" smtClean="0"/>
              <a:t>6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087778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950" b="1" i="0">
                <a:solidFill>
                  <a:schemeClr val="tx1"/>
                </a:solidFill>
                <a:latin typeface="MyriadPro-Semibold"/>
                <a:cs typeface="MyriadPro-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50" b="1" i="0">
                <a:solidFill>
                  <a:schemeClr val="tx1"/>
                </a:solidFill>
                <a:latin typeface="MyriadPro-Semibold"/>
                <a:cs typeface="MyriadPro-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50" b="1" i="0">
                <a:solidFill>
                  <a:schemeClr val="tx1"/>
                </a:solidFill>
                <a:latin typeface="MyriadPro-Semibold"/>
                <a:cs typeface="MyriadPro-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50" b="1" i="0">
                <a:solidFill>
                  <a:schemeClr val="tx1"/>
                </a:solidFill>
                <a:latin typeface="MyriadPro-Semibold"/>
                <a:cs typeface="MyriadPro-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295660" y="1413226"/>
            <a:ext cx="5493384" cy="779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950" b="1" i="0">
                <a:solidFill>
                  <a:schemeClr val="tx1"/>
                </a:solidFill>
                <a:latin typeface="MyriadPro-Semibold"/>
                <a:cs typeface="MyriadPro-Semi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11/24/2022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1">
            <a:extLst>
              <a:ext uri="{FF2B5EF4-FFF2-40B4-BE49-F238E27FC236}">
                <a16:creationId xmlns:a16="http://schemas.microsoft.com/office/drawing/2014/main" id="{22440FB1-04B8-6860-C1A3-C90D947677D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95660" y="1413226"/>
            <a:ext cx="15452590" cy="153567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de-CH" spc="-10" dirty="0" err="1">
                <a:latin typeface="+mj-lt"/>
              </a:rPr>
              <a:t>Programmi</a:t>
            </a:r>
            <a:r>
              <a:rPr lang="de-CH" spc="-10" dirty="0">
                <a:latin typeface="+mj-lt"/>
              </a:rPr>
              <a:t> </a:t>
            </a:r>
            <a:r>
              <a:rPr lang="de-CH" spc="-10" dirty="0" err="1">
                <a:latin typeface="+mj-lt"/>
              </a:rPr>
              <a:t>d’integrazione</a:t>
            </a:r>
            <a:r>
              <a:rPr lang="de-CH" spc="-10" dirty="0">
                <a:latin typeface="+mj-lt"/>
              </a:rPr>
              <a:t> </a:t>
            </a:r>
            <a:r>
              <a:rPr lang="de-CH" spc="-10" dirty="0" err="1">
                <a:latin typeface="+mj-lt"/>
              </a:rPr>
              <a:t>cantonali</a:t>
            </a:r>
            <a:br>
              <a:rPr lang="de-CH" spc="-10" dirty="0">
                <a:latin typeface="+mj-lt"/>
              </a:rPr>
            </a:br>
            <a:r>
              <a:rPr lang="de-CH" spc="-10" dirty="0">
                <a:latin typeface="+mj-lt"/>
              </a:rPr>
              <a:t>(PIC III, 2024–27)</a:t>
            </a:r>
            <a:endParaRPr spc="-10" dirty="0">
              <a:latin typeface="+mj-lt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1BE288E7-D720-FBBD-003D-4C96AD0662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3250" y="3599616"/>
            <a:ext cx="10152351" cy="6550859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5E42F068-C5C7-A62C-53B3-D406D633F2AF}"/>
              </a:ext>
            </a:extLst>
          </p:cNvPr>
          <p:cNvSpPr txBox="1"/>
          <p:nvPr/>
        </p:nvSpPr>
        <p:spPr>
          <a:xfrm>
            <a:off x="2304118" y="3597275"/>
            <a:ext cx="57150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900" b="1" dirty="0" err="1">
                <a:latin typeface="Calibri" panose="020F0502020204030204" pitchFamily="34" charset="0"/>
                <a:cs typeface="Calibri" panose="020F0502020204030204" pitchFamily="34" charset="0"/>
              </a:rPr>
              <a:t>Referente</a:t>
            </a:r>
            <a:endParaRPr lang="de-DE" sz="2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9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F4808F73-7227-FFD4-FC03-542843D9C1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250" y="149967"/>
            <a:ext cx="1676400" cy="1263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9671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0">
            <a:extLst>
              <a:ext uri="{FF2B5EF4-FFF2-40B4-BE49-F238E27FC236}">
                <a16:creationId xmlns:a16="http://schemas.microsoft.com/office/drawing/2014/main" id="{41E8B8F8-957E-A736-6AD7-69A1AB590BB2}"/>
              </a:ext>
            </a:extLst>
          </p:cNvPr>
          <p:cNvSpPr/>
          <p:nvPr/>
        </p:nvSpPr>
        <p:spPr>
          <a:xfrm>
            <a:off x="10682685" y="2374550"/>
            <a:ext cx="7204075" cy="8318500"/>
          </a:xfrm>
          <a:custGeom>
            <a:avLst/>
            <a:gdLst/>
            <a:ahLst/>
            <a:cxnLst/>
            <a:rect l="l" t="t" r="r" b="b"/>
            <a:pathLst>
              <a:path w="7204075" h="8318500">
                <a:moveTo>
                  <a:pt x="7203529" y="0"/>
                </a:moveTo>
                <a:lnTo>
                  <a:pt x="0" y="4158962"/>
                </a:lnTo>
                <a:lnTo>
                  <a:pt x="7203529" y="8317924"/>
                </a:lnTo>
                <a:lnTo>
                  <a:pt x="7203529" y="8209100"/>
                </a:lnTo>
                <a:lnTo>
                  <a:pt x="7140704" y="8209100"/>
                </a:lnTo>
                <a:lnTo>
                  <a:pt x="125650" y="4158962"/>
                </a:lnTo>
                <a:lnTo>
                  <a:pt x="7140704" y="108813"/>
                </a:lnTo>
                <a:lnTo>
                  <a:pt x="7203529" y="108813"/>
                </a:lnTo>
                <a:lnTo>
                  <a:pt x="7203529" y="0"/>
                </a:lnTo>
                <a:close/>
              </a:path>
              <a:path w="7204075" h="8318500">
                <a:moveTo>
                  <a:pt x="7203529" y="108813"/>
                </a:moveTo>
                <a:lnTo>
                  <a:pt x="7140704" y="108813"/>
                </a:lnTo>
                <a:lnTo>
                  <a:pt x="7140704" y="8209100"/>
                </a:lnTo>
                <a:lnTo>
                  <a:pt x="7203529" y="8209100"/>
                </a:lnTo>
                <a:lnTo>
                  <a:pt x="7203529" y="10881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1" name="object 2">
            <a:extLst>
              <a:ext uri="{FF2B5EF4-FFF2-40B4-BE49-F238E27FC236}">
                <a16:creationId xmlns:a16="http://schemas.microsoft.com/office/drawing/2014/main" id="{B3D4F5AD-2CEA-7721-D847-C2CEA455E2E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95660" y="1413226"/>
            <a:ext cx="9051790" cy="8431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de-CH" sz="5400" spc="-50" dirty="0" err="1">
                <a:latin typeface="+mj-lt"/>
                <a:cs typeface="Calibri" panose="020F0502020204030204" pitchFamily="34" charset="0"/>
              </a:rPr>
              <a:t>S</a:t>
            </a:r>
            <a:r>
              <a:rPr lang="de-CH" sz="5400" dirty="0" err="1">
                <a:latin typeface="+mj-lt"/>
              </a:rPr>
              <a:t>ettore</a:t>
            </a:r>
            <a:r>
              <a:rPr lang="de-CH" sz="5400" dirty="0">
                <a:latin typeface="+mj-lt"/>
              </a:rPr>
              <a:t> di </a:t>
            </a:r>
            <a:r>
              <a:rPr lang="de-CH" sz="5400" dirty="0" err="1">
                <a:latin typeface="+mj-lt"/>
              </a:rPr>
              <a:t>promozione</a:t>
            </a:r>
            <a:r>
              <a:rPr lang="de-CH" spc="-2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CH" spc="-20" dirty="0" err="1">
                <a:latin typeface="Calibri" panose="020F0502020204030204" pitchFamily="34" charset="0"/>
                <a:cs typeface="Calibri" panose="020F0502020204030204" pitchFamily="34" charset="0"/>
              </a:rPr>
              <a:t>lingua</a:t>
            </a:r>
            <a:endParaRPr spc="-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C19DC5BB-FC3D-4A14-CEE5-B8777DDB956C}"/>
              </a:ext>
            </a:extLst>
          </p:cNvPr>
          <p:cNvSpPr txBox="1"/>
          <p:nvPr/>
        </p:nvSpPr>
        <p:spPr>
          <a:xfrm>
            <a:off x="12733175" y="2922176"/>
            <a:ext cx="3025691" cy="13458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635"/>
              </a:lnSpc>
              <a:spcBef>
                <a:spcPts val="95"/>
              </a:spcBef>
            </a:pPr>
            <a:r>
              <a:rPr lang="de-CH" sz="2200" b="1" spc="-10" dirty="0">
                <a:latin typeface="Calibri" panose="020F0502020204030204" pitchFamily="34" charset="0"/>
                <a:cs typeface="Calibri" panose="020F0502020204030204" pitchFamily="34" charset="0"/>
              </a:rPr>
              <a:t>Posto per la </a:t>
            </a:r>
            <a:r>
              <a:rPr lang="de-CH" sz="2200" b="1" spc="-10" dirty="0" err="1">
                <a:latin typeface="Calibri" panose="020F0502020204030204" pitchFamily="34" charset="0"/>
                <a:cs typeface="Calibri" panose="020F0502020204030204" pitchFamily="34" charset="0"/>
              </a:rPr>
              <a:t>promozione</a:t>
            </a:r>
            <a:r>
              <a:rPr lang="de-CH" sz="2200" b="1" spc="-10" dirty="0">
                <a:latin typeface="Calibri" panose="020F0502020204030204" pitchFamily="34" charset="0"/>
                <a:cs typeface="Calibri" panose="020F0502020204030204" pitchFamily="34" charset="0"/>
              </a:rPr>
              <a:t> della </a:t>
            </a:r>
            <a:r>
              <a:rPr lang="de-CH" sz="2200" b="1" spc="-10" dirty="0" err="1">
                <a:latin typeface="Calibri" panose="020F0502020204030204" pitchFamily="34" charset="0"/>
                <a:cs typeface="Calibri" panose="020F0502020204030204" pitchFamily="34" charset="0"/>
              </a:rPr>
              <a:t>formazione</a:t>
            </a:r>
            <a:r>
              <a:rPr lang="de-CH" sz="2200" b="1" spc="-1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CH" sz="2200" b="1" spc="-10" dirty="0" err="1">
                <a:latin typeface="Calibri" panose="020F0502020204030204" pitchFamily="34" charset="0"/>
                <a:cs typeface="Calibri" panose="020F0502020204030204" pitchFamily="34" charset="0"/>
              </a:rPr>
              <a:t>continua</a:t>
            </a:r>
            <a:r>
              <a:rPr lang="de-CH" sz="2200" b="1" spc="-10" dirty="0">
                <a:latin typeface="Calibri" panose="020F0502020204030204" pitchFamily="34" charset="0"/>
                <a:cs typeface="Calibri" panose="020F0502020204030204" pitchFamily="34" charset="0"/>
              </a:rPr>
              <a:t> e delle </a:t>
            </a:r>
            <a:r>
              <a:rPr lang="de-CH" sz="2200" b="1" spc="-10" dirty="0" err="1">
                <a:latin typeface="Calibri" panose="020F0502020204030204" pitchFamily="34" charset="0"/>
                <a:cs typeface="Calibri" panose="020F0502020204030204" pitchFamily="34" charset="0"/>
              </a:rPr>
              <a:t>competenze</a:t>
            </a:r>
            <a:r>
              <a:rPr lang="de-CH" sz="2200" b="1" spc="-10" dirty="0">
                <a:latin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de-CH" sz="2200" b="1" spc="-10" dirty="0" err="1">
                <a:latin typeface="Calibri" panose="020F0502020204030204" pitchFamily="34" charset="0"/>
                <a:cs typeface="Calibri" panose="020F0502020204030204" pitchFamily="34" charset="0"/>
              </a:rPr>
              <a:t>base</a:t>
            </a:r>
            <a:endParaRPr lang="de-CH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39748883-4CB5-D441-2788-B17DF3CDE884}"/>
              </a:ext>
            </a:extLst>
          </p:cNvPr>
          <p:cNvSpPr txBox="1"/>
          <p:nvPr/>
        </p:nvSpPr>
        <p:spPr>
          <a:xfrm>
            <a:off x="16405783" y="3101903"/>
            <a:ext cx="2067560" cy="34560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635"/>
              </a:lnSpc>
              <a:spcBef>
                <a:spcPts val="95"/>
              </a:spcBef>
            </a:pPr>
            <a:r>
              <a:rPr lang="de-CH" sz="2200" b="1" spc="-10" dirty="0" err="1">
                <a:latin typeface="Calibri" panose="020F0502020204030204" pitchFamily="34" charset="0"/>
                <a:cs typeface="Calibri" panose="020F0502020204030204" pitchFamily="34" charset="0"/>
              </a:rPr>
              <a:t>Qualità</a:t>
            </a:r>
            <a:r>
              <a:rPr lang="de-CH" sz="2200" b="1" spc="-10" dirty="0">
                <a:latin typeface="Calibri" panose="020F0502020204030204" pitchFamily="34" charset="0"/>
                <a:cs typeface="Calibri" panose="020F0502020204030204" pitchFamily="34" charset="0"/>
              </a:rPr>
              <a:t>: fide</a:t>
            </a:r>
            <a:endParaRPr lang="de-CH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AE164D3A-E844-5CC5-8B19-8967CD5CCF75}"/>
              </a:ext>
            </a:extLst>
          </p:cNvPr>
          <p:cNvSpPr txBox="1"/>
          <p:nvPr/>
        </p:nvSpPr>
        <p:spPr>
          <a:xfrm>
            <a:off x="13348665" y="4130794"/>
            <a:ext cx="2076467" cy="34560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defPPr>
              <a:defRPr kern="0"/>
            </a:defPPr>
            <a:lvl1pPr marL="12700">
              <a:lnSpc>
                <a:spcPts val="2635"/>
              </a:lnSpc>
              <a:spcBef>
                <a:spcPts val="95"/>
              </a:spcBef>
              <a:defRPr sz="2200" b="1" spc="-1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de-CH" b="0" dirty="0" err="1"/>
              <a:t>Fornitore</a:t>
            </a:r>
            <a:r>
              <a:rPr lang="de-CH" b="0" dirty="0"/>
              <a:t> X</a:t>
            </a: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4DAA180B-F595-1257-CBDA-8345A4CE0946}"/>
              </a:ext>
            </a:extLst>
          </p:cNvPr>
          <p:cNvSpPr txBox="1"/>
          <p:nvPr/>
        </p:nvSpPr>
        <p:spPr>
          <a:xfrm>
            <a:off x="13348665" y="4803896"/>
            <a:ext cx="1961185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de-CH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Fornitore</a:t>
            </a:r>
            <a:r>
              <a:rPr lang="de-CH" sz="2200" dirty="0">
                <a:latin typeface="Calibri" panose="020F0502020204030204" pitchFamily="34" charset="0"/>
                <a:cs typeface="Calibri" panose="020F0502020204030204" pitchFamily="34" charset="0"/>
              </a:rPr>
              <a:t> Y</a:t>
            </a: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9D1A7870-4440-628A-04B0-97D9EBC7383B}"/>
              </a:ext>
            </a:extLst>
          </p:cNvPr>
          <p:cNvSpPr txBox="1"/>
          <p:nvPr/>
        </p:nvSpPr>
        <p:spPr>
          <a:xfrm>
            <a:off x="13348664" y="5438518"/>
            <a:ext cx="3561385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de-CH" sz="22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</p:txBody>
      </p:sp>
      <p:sp>
        <p:nvSpPr>
          <p:cNvPr id="10" name="object 11">
            <a:extLst>
              <a:ext uri="{FF2B5EF4-FFF2-40B4-BE49-F238E27FC236}">
                <a16:creationId xmlns:a16="http://schemas.microsoft.com/office/drawing/2014/main" id="{E34DDF5D-78F5-13F0-DB2E-4AF5C678F0FA}"/>
              </a:ext>
            </a:extLst>
          </p:cNvPr>
          <p:cNvSpPr/>
          <p:nvPr/>
        </p:nvSpPr>
        <p:spPr>
          <a:xfrm>
            <a:off x="2331288" y="10146386"/>
            <a:ext cx="423545" cy="489584"/>
          </a:xfrm>
          <a:custGeom>
            <a:avLst/>
            <a:gdLst/>
            <a:ahLst/>
            <a:cxnLst/>
            <a:rect l="l" t="t" r="r" b="b"/>
            <a:pathLst>
              <a:path w="423544" h="489584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81B3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3">
            <a:extLst>
              <a:ext uri="{FF2B5EF4-FFF2-40B4-BE49-F238E27FC236}">
                <a16:creationId xmlns:a16="http://schemas.microsoft.com/office/drawing/2014/main" id="{17448C85-0EB6-C09A-274F-50068F2C1FEF}"/>
              </a:ext>
            </a:extLst>
          </p:cNvPr>
          <p:cNvSpPr/>
          <p:nvPr/>
        </p:nvSpPr>
        <p:spPr>
          <a:xfrm>
            <a:off x="2331288" y="3435683"/>
            <a:ext cx="423545" cy="489584"/>
          </a:xfrm>
          <a:custGeom>
            <a:avLst/>
            <a:gdLst/>
            <a:ahLst/>
            <a:cxnLst/>
            <a:rect l="l" t="t" r="r" b="b"/>
            <a:pathLst>
              <a:path w="423544" h="489585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00A0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4">
            <a:extLst>
              <a:ext uri="{FF2B5EF4-FFF2-40B4-BE49-F238E27FC236}">
                <a16:creationId xmlns:a16="http://schemas.microsoft.com/office/drawing/2014/main" id="{0AF70E19-A8B0-EB32-7C76-CAA26B30B3E3}"/>
              </a:ext>
            </a:extLst>
          </p:cNvPr>
          <p:cNvSpPr txBox="1"/>
          <p:nvPr/>
        </p:nvSpPr>
        <p:spPr>
          <a:xfrm>
            <a:off x="3461455" y="4649780"/>
            <a:ext cx="1400045" cy="46166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de-CH" sz="2900" b="1" spc="-10" dirty="0">
                <a:latin typeface="Calibri" panose="020F0502020204030204" pitchFamily="34" charset="0"/>
                <a:cs typeface="Calibri" panose="020F0502020204030204" pitchFamily="34" charset="0"/>
              </a:rPr>
              <a:t>Lingua</a:t>
            </a:r>
            <a:endParaRPr sz="2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object 16">
            <a:extLst>
              <a:ext uri="{FF2B5EF4-FFF2-40B4-BE49-F238E27FC236}">
                <a16:creationId xmlns:a16="http://schemas.microsoft.com/office/drawing/2014/main" id="{EB9AC2EC-1CA7-C358-DC54-CC5CA46CCDE9}"/>
              </a:ext>
            </a:extLst>
          </p:cNvPr>
          <p:cNvSpPr txBox="1"/>
          <p:nvPr/>
        </p:nvSpPr>
        <p:spPr>
          <a:xfrm>
            <a:off x="3452335" y="5927703"/>
            <a:ext cx="2399665" cy="3924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Prima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infanzia</a:t>
            </a:r>
            <a:endParaRPr sz="24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object 17">
            <a:extLst>
              <a:ext uri="{FF2B5EF4-FFF2-40B4-BE49-F238E27FC236}">
                <a16:creationId xmlns:a16="http://schemas.microsoft.com/office/drawing/2014/main" id="{0DF69A34-DA56-E899-9FAF-605AA3623CDB}"/>
              </a:ext>
            </a:extLst>
          </p:cNvPr>
          <p:cNvSpPr/>
          <p:nvPr/>
        </p:nvSpPr>
        <p:spPr>
          <a:xfrm>
            <a:off x="2331288" y="6914204"/>
            <a:ext cx="423545" cy="489584"/>
          </a:xfrm>
          <a:custGeom>
            <a:avLst/>
            <a:gdLst/>
            <a:ahLst/>
            <a:cxnLst/>
            <a:rect l="l" t="t" r="r" b="b"/>
            <a:pathLst>
              <a:path w="423544" h="489584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7113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8">
            <a:extLst>
              <a:ext uri="{FF2B5EF4-FFF2-40B4-BE49-F238E27FC236}">
                <a16:creationId xmlns:a16="http://schemas.microsoft.com/office/drawing/2014/main" id="{57FE5C70-06FA-4D13-69DE-2B5299A62774}"/>
              </a:ext>
            </a:extLst>
          </p:cNvPr>
          <p:cNvSpPr/>
          <p:nvPr/>
        </p:nvSpPr>
        <p:spPr>
          <a:xfrm>
            <a:off x="2331288" y="7991598"/>
            <a:ext cx="423545" cy="489584"/>
          </a:xfrm>
          <a:custGeom>
            <a:avLst/>
            <a:gdLst/>
            <a:ahLst/>
            <a:cxnLst/>
            <a:rect l="l" t="t" r="r" b="b"/>
            <a:pathLst>
              <a:path w="423544" h="489584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507E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9">
            <a:extLst>
              <a:ext uri="{FF2B5EF4-FFF2-40B4-BE49-F238E27FC236}">
                <a16:creationId xmlns:a16="http://schemas.microsoft.com/office/drawing/2014/main" id="{417CA44D-2C71-CE97-208F-F23C55DC948E}"/>
              </a:ext>
            </a:extLst>
          </p:cNvPr>
          <p:cNvSpPr/>
          <p:nvPr/>
        </p:nvSpPr>
        <p:spPr>
          <a:xfrm>
            <a:off x="2331288" y="9068992"/>
            <a:ext cx="423545" cy="489584"/>
          </a:xfrm>
          <a:custGeom>
            <a:avLst/>
            <a:gdLst/>
            <a:ahLst/>
            <a:cxnLst/>
            <a:rect l="l" t="t" r="r" b="b"/>
            <a:pathLst>
              <a:path w="423544" h="489584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1038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4">
            <a:extLst>
              <a:ext uri="{FF2B5EF4-FFF2-40B4-BE49-F238E27FC236}">
                <a16:creationId xmlns:a16="http://schemas.microsoft.com/office/drawing/2014/main" id="{30F55530-B8FD-612C-0699-CA33A435DB33}"/>
              </a:ext>
            </a:extLst>
          </p:cNvPr>
          <p:cNvSpPr txBox="1"/>
          <p:nvPr/>
        </p:nvSpPr>
        <p:spPr>
          <a:xfrm>
            <a:off x="3461456" y="6928485"/>
            <a:ext cx="6361994" cy="3924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27305">
              <a:lnSpc>
                <a:spcPct val="100000"/>
              </a:lnSpc>
              <a:spcBef>
                <a:spcPts val="120"/>
              </a:spcBef>
            </a:pP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Potenziale in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ambito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formativo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occupazionale</a:t>
            </a:r>
            <a:endParaRPr lang="de-CH" sz="24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object 14">
            <a:extLst>
              <a:ext uri="{FF2B5EF4-FFF2-40B4-BE49-F238E27FC236}">
                <a16:creationId xmlns:a16="http://schemas.microsoft.com/office/drawing/2014/main" id="{E1C7E386-0B65-9690-B9B1-91156FB86661}"/>
              </a:ext>
            </a:extLst>
          </p:cNvPr>
          <p:cNvSpPr txBox="1"/>
          <p:nvPr/>
        </p:nvSpPr>
        <p:spPr>
          <a:xfrm>
            <a:off x="3461456" y="8035095"/>
            <a:ext cx="5066594" cy="3924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26034">
              <a:lnSpc>
                <a:spcPct val="100000"/>
              </a:lnSpc>
              <a:spcBef>
                <a:spcPts val="1945"/>
              </a:spcBef>
            </a:pP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Vivere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assieme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partecipazione</a:t>
            </a:r>
            <a:endParaRPr lang="de-CH" sz="24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object 14">
            <a:extLst>
              <a:ext uri="{FF2B5EF4-FFF2-40B4-BE49-F238E27FC236}">
                <a16:creationId xmlns:a16="http://schemas.microsoft.com/office/drawing/2014/main" id="{0B3445DE-B2A6-FDD3-E3A7-A67081C4BBE3}"/>
              </a:ext>
            </a:extLst>
          </p:cNvPr>
          <p:cNvSpPr txBox="1"/>
          <p:nvPr/>
        </p:nvSpPr>
        <p:spPr>
          <a:xfrm>
            <a:off x="3461455" y="9062085"/>
            <a:ext cx="8190795" cy="3924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Gestione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della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diversità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protezione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contro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la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discriminazione</a:t>
            </a:r>
            <a:endParaRPr lang="de-CH" sz="24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object 14">
            <a:extLst>
              <a:ext uri="{FF2B5EF4-FFF2-40B4-BE49-F238E27FC236}">
                <a16:creationId xmlns:a16="http://schemas.microsoft.com/office/drawing/2014/main" id="{35F2EF72-147B-D16F-E68B-F9CB068F9FD5}"/>
              </a:ext>
            </a:extLst>
          </p:cNvPr>
          <p:cNvSpPr txBox="1"/>
          <p:nvPr/>
        </p:nvSpPr>
        <p:spPr>
          <a:xfrm>
            <a:off x="3461455" y="10161276"/>
            <a:ext cx="6618605" cy="3924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Interpretariato</a:t>
            </a:r>
            <a:endParaRPr lang="de-CH" sz="24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object 6">
            <a:extLst>
              <a:ext uri="{FF2B5EF4-FFF2-40B4-BE49-F238E27FC236}">
                <a16:creationId xmlns:a16="http://schemas.microsoft.com/office/drawing/2014/main" id="{4B2E7FDE-30A9-74CC-5413-A7E557C0B003}"/>
              </a:ext>
            </a:extLst>
          </p:cNvPr>
          <p:cNvSpPr txBox="1"/>
          <p:nvPr/>
        </p:nvSpPr>
        <p:spPr>
          <a:xfrm>
            <a:off x="13348664" y="6048118"/>
            <a:ext cx="3561385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de-CH" sz="22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  <a:endParaRPr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object 15">
            <a:extLst>
              <a:ext uri="{FF2B5EF4-FFF2-40B4-BE49-F238E27FC236}">
                <a16:creationId xmlns:a16="http://schemas.microsoft.com/office/drawing/2014/main" id="{AB40E574-3157-3943-7605-17F3EC9CD71A}"/>
              </a:ext>
            </a:extLst>
          </p:cNvPr>
          <p:cNvSpPr/>
          <p:nvPr/>
        </p:nvSpPr>
        <p:spPr>
          <a:xfrm>
            <a:off x="11830162" y="2959980"/>
            <a:ext cx="847090" cy="978535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EA622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3" name="object 15">
            <a:extLst>
              <a:ext uri="{FF2B5EF4-FFF2-40B4-BE49-F238E27FC236}">
                <a16:creationId xmlns:a16="http://schemas.microsoft.com/office/drawing/2014/main" id="{60A91FE0-7685-D389-78CB-C9F3E600CD00}"/>
              </a:ext>
            </a:extLst>
          </p:cNvPr>
          <p:cNvSpPr/>
          <p:nvPr/>
        </p:nvSpPr>
        <p:spPr>
          <a:xfrm>
            <a:off x="15425132" y="2959980"/>
            <a:ext cx="847090" cy="978535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EA622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7" name="object 15">
            <a:extLst>
              <a:ext uri="{FF2B5EF4-FFF2-40B4-BE49-F238E27FC236}">
                <a16:creationId xmlns:a16="http://schemas.microsoft.com/office/drawing/2014/main" id="{41B72926-6C4A-ED79-D20E-53462BAA9884}"/>
              </a:ext>
            </a:extLst>
          </p:cNvPr>
          <p:cNvSpPr/>
          <p:nvPr/>
        </p:nvSpPr>
        <p:spPr>
          <a:xfrm>
            <a:off x="12815037" y="4095061"/>
            <a:ext cx="411030" cy="474811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EA622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8" name="object 15">
            <a:extLst>
              <a:ext uri="{FF2B5EF4-FFF2-40B4-BE49-F238E27FC236}">
                <a16:creationId xmlns:a16="http://schemas.microsoft.com/office/drawing/2014/main" id="{A0EEF761-F7FC-6908-FE33-F537D156EAFC}"/>
              </a:ext>
            </a:extLst>
          </p:cNvPr>
          <p:cNvSpPr/>
          <p:nvPr/>
        </p:nvSpPr>
        <p:spPr>
          <a:xfrm>
            <a:off x="12815037" y="4752983"/>
            <a:ext cx="411030" cy="474811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EA622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9" name="object 15">
            <a:extLst>
              <a:ext uri="{FF2B5EF4-FFF2-40B4-BE49-F238E27FC236}">
                <a16:creationId xmlns:a16="http://schemas.microsoft.com/office/drawing/2014/main" id="{CFA5A4AF-7992-3B3B-BF9D-A504B6469ECD}"/>
              </a:ext>
            </a:extLst>
          </p:cNvPr>
          <p:cNvSpPr/>
          <p:nvPr/>
        </p:nvSpPr>
        <p:spPr>
          <a:xfrm>
            <a:off x="12815037" y="5422056"/>
            <a:ext cx="411030" cy="474811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EA622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1" name="object 15">
            <a:extLst>
              <a:ext uri="{FF2B5EF4-FFF2-40B4-BE49-F238E27FC236}">
                <a16:creationId xmlns:a16="http://schemas.microsoft.com/office/drawing/2014/main" id="{A46F3DB4-CFC0-387B-F0E5-59FA63533AC5}"/>
              </a:ext>
            </a:extLst>
          </p:cNvPr>
          <p:cNvSpPr/>
          <p:nvPr/>
        </p:nvSpPr>
        <p:spPr>
          <a:xfrm>
            <a:off x="12815037" y="6068827"/>
            <a:ext cx="411030" cy="474811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EA622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15">
            <a:extLst>
              <a:ext uri="{FF2B5EF4-FFF2-40B4-BE49-F238E27FC236}">
                <a16:creationId xmlns:a16="http://schemas.microsoft.com/office/drawing/2014/main" id="{1E307439-2DC6-87D9-9A60-DA83304532FC}"/>
              </a:ext>
            </a:extLst>
          </p:cNvPr>
          <p:cNvSpPr/>
          <p:nvPr/>
        </p:nvSpPr>
        <p:spPr>
          <a:xfrm>
            <a:off x="2342439" y="4447540"/>
            <a:ext cx="847090" cy="978535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EA6226"/>
          </a:solidFill>
        </p:spPr>
        <p:txBody>
          <a:bodyPr wrap="square" lIns="0" tIns="0" rIns="0" bIns="0" rtlCol="0"/>
          <a:lstStyle/>
          <a:p>
            <a:endParaRPr dirty="0">
              <a:solidFill>
                <a:srgbClr val="00A0B0"/>
              </a:solidFill>
            </a:endParaRPr>
          </a:p>
        </p:txBody>
      </p:sp>
      <p:sp>
        <p:nvSpPr>
          <p:cNvPr id="11" name="object 9">
            <a:extLst>
              <a:ext uri="{FF2B5EF4-FFF2-40B4-BE49-F238E27FC236}">
                <a16:creationId xmlns:a16="http://schemas.microsoft.com/office/drawing/2014/main" id="{D55B32CE-D819-0CED-0FE4-53AA58BD9BDB}"/>
              </a:ext>
            </a:extLst>
          </p:cNvPr>
          <p:cNvSpPr/>
          <p:nvPr/>
        </p:nvSpPr>
        <p:spPr>
          <a:xfrm>
            <a:off x="2331288" y="5935463"/>
            <a:ext cx="423545" cy="489584"/>
          </a:xfrm>
          <a:custGeom>
            <a:avLst/>
            <a:gdLst/>
            <a:ahLst/>
            <a:cxnLst/>
            <a:rect l="l" t="t" r="r" b="b"/>
            <a:pathLst>
              <a:path w="423544" h="489585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DC2828"/>
          </a:solidFill>
        </p:spPr>
        <p:txBody>
          <a:bodyPr wrap="square" lIns="0" tIns="0" rIns="0" bIns="0" rtlCol="0"/>
          <a:lstStyle/>
          <a:p>
            <a:endParaRPr dirty="0">
              <a:highlight>
                <a:srgbClr val="DC2828"/>
              </a:highlight>
            </a:endParaRP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1DEF52E6-0ABB-4694-836B-D5B3408A02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250" y="149967"/>
            <a:ext cx="1676400" cy="1263259"/>
          </a:xfrm>
          <a:prstGeom prst="rect">
            <a:avLst/>
          </a:prstGeom>
        </p:spPr>
      </p:pic>
      <p:sp>
        <p:nvSpPr>
          <p:cNvPr id="31" name="Textfeld 30">
            <a:extLst>
              <a:ext uri="{FF2B5EF4-FFF2-40B4-BE49-F238E27FC236}">
                <a16:creationId xmlns:a16="http://schemas.microsoft.com/office/drawing/2014/main" id="{A73751A8-964B-4DCA-BE27-8297D38E6E4C}"/>
              </a:ext>
            </a:extLst>
          </p:cNvPr>
          <p:cNvSpPr txBox="1"/>
          <p:nvPr/>
        </p:nvSpPr>
        <p:spPr>
          <a:xfrm>
            <a:off x="3348625" y="3473645"/>
            <a:ext cx="7924800" cy="846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it-IT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Informatione</a:t>
            </a:r>
            <a:r>
              <a:rPr lang="it-IT" sz="2450" b="1" dirty="0">
                <a:latin typeface="Calibri" panose="020F0502020204030204" pitchFamily="34" charset="0"/>
                <a:cs typeface="Calibri" panose="020F0502020204030204" pitchFamily="34" charset="0"/>
              </a:rPr>
              <a:t>, chiarimento del bisogno d’integrazione e consulenza</a:t>
            </a:r>
            <a:endParaRPr lang="it-IT" sz="245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427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bject 10">
            <a:extLst>
              <a:ext uri="{FF2B5EF4-FFF2-40B4-BE49-F238E27FC236}">
                <a16:creationId xmlns:a16="http://schemas.microsoft.com/office/drawing/2014/main" id="{3EB8E858-46CA-A21B-88B2-72DDE8589F08}"/>
              </a:ext>
            </a:extLst>
          </p:cNvPr>
          <p:cNvSpPr/>
          <p:nvPr/>
        </p:nvSpPr>
        <p:spPr>
          <a:xfrm>
            <a:off x="10682685" y="2374550"/>
            <a:ext cx="7204075" cy="8318500"/>
          </a:xfrm>
          <a:custGeom>
            <a:avLst/>
            <a:gdLst/>
            <a:ahLst/>
            <a:cxnLst/>
            <a:rect l="l" t="t" r="r" b="b"/>
            <a:pathLst>
              <a:path w="7204075" h="8318500">
                <a:moveTo>
                  <a:pt x="7203529" y="0"/>
                </a:moveTo>
                <a:lnTo>
                  <a:pt x="0" y="4158962"/>
                </a:lnTo>
                <a:lnTo>
                  <a:pt x="7203529" y="8317924"/>
                </a:lnTo>
                <a:lnTo>
                  <a:pt x="7203529" y="8209100"/>
                </a:lnTo>
                <a:lnTo>
                  <a:pt x="7140704" y="8209100"/>
                </a:lnTo>
                <a:lnTo>
                  <a:pt x="125650" y="4158962"/>
                </a:lnTo>
                <a:lnTo>
                  <a:pt x="7140704" y="108813"/>
                </a:lnTo>
                <a:lnTo>
                  <a:pt x="7203529" y="108813"/>
                </a:lnTo>
                <a:lnTo>
                  <a:pt x="7203529" y="0"/>
                </a:lnTo>
                <a:close/>
              </a:path>
              <a:path w="7204075" h="8318500">
                <a:moveTo>
                  <a:pt x="7203529" y="108813"/>
                </a:moveTo>
                <a:lnTo>
                  <a:pt x="7140704" y="108813"/>
                </a:lnTo>
                <a:lnTo>
                  <a:pt x="7140704" y="8209100"/>
                </a:lnTo>
                <a:lnTo>
                  <a:pt x="7203529" y="8209100"/>
                </a:lnTo>
                <a:lnTo>
                  <a:pt x="7203529" y="10881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1" name="object 2">
            <a:extLst>
              <a:ext uri="{FF2B5EF4-FFF2-40B4-BE49-F238E27FC236}">
                <a16:creationId xmlns:a16="http://schemas.microsoft.com/office/drawing/2014/main" id="{B3D4F5AD-2CEA-7721-D847-C2CEA455E2E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95660" y="1413226"/>
            <a:ext cx="11635300" cy="8431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de-CH" sz="5400" spc="-50" dirty="0" err="1">
                <a:latin typeface="+mj-lt"/>
                <a:cs typeface="Calibri" panose="020F0502020204030204" pitchFamily="34" charset="0"/>
              </a:rPr>
              <a:t>S</a:t>
            </a:r>
            <a:r>
              <a:rPr lang="de-CH" sz="5400" dirty="0" err="1">
                <a:latin typeface="+mj-lt"/>
              </a:rPr>
              <a:t>ettore</a:t>
            </a:r>
            <a:r>
              <a:rPr lang="de-CH" sz="5400" dirty="0">
                <a:latin typeface="+mj-lt"/>
              </a:rPr>
              <a:t> di </a:t>
            </a:r>
            <a:r>
              <a:rPr lang="de-CH" sz="5400" dirty="0" err="1">
                <a:latin typeface="+mj-lt"/>
              </a:rPr>
              <a:t>promozione</a:t>
            </a:r>
            <a:r>
              <a:rPr lang="de-CH" spc="-20" dirty="0">
                <a:latin typeface="Calibri" panose="020F0502020204030204" pitchFamily="34" charset="0"/>
                <a:cs typeface="Calibri" panose="020F0502020204030204" pitchFamily="34" charset="0"/>
              </a:rPr>
              <a:t> prima </a:t>
            </a:r>
            <a:r>
              <a:rPr lang="de-CH" spc="-20" dirty="0" err="1">
                <a:latin typeface="Calibri" panose="020F0502020204030204" pitchFamily="34" charset="0"/>
                <a:cs typeface="Calibri" panose="020F0502020204030204" pitchFamily="34" charset="0"/>
              </a:rPr>
              <a:t>infanzia</a:t>
            </a:r>
            <a:endParaRPr spc="-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C19DC5BB-FC3D-4A14-CEE5-B8777DDB956C}"/>
              </a:ext>
            </a:extLst>
          </p:cNvPr>
          <p:cNvSpPr txBox="1"/>
          <p:nvPr/>
        </p:nvSpPr>
        <p:spPr>
          <a:xfrm>
            <a:off x="12793509" y="3101903"/>
            <a:ext cx="2516341" cy="101245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635"/>
              </a:lnSpc>
              <a:spcBef>
                <a:spcPts val="95"/>
              </a:spcBef>
            </a:pPr>
            <a:r>
              <a:rPr lang="fr-CH" sz="2200" b="1" spc="-10" dirty="0">
                <a:latin typeface="Calibri" panose="020F0502020204030204" pitchFamily="34" charset="0"/>
                <a:cs typeface="Calibri" panose="020F0502020204030204" pitchFamily="34" charset="0"/>
              </a:rPr>
              <a:t>Centro di </a:t>
            </a:r>
            <a:r>
              <a:rPr lang="fr-CH" sz="2200" b="1" spc="-10" dirty="0" err="1">
                <a:latin typeface="Calibri" panose="020F0502020204030204" pitchFamily="34" charset="0"/>
                <a:cs typeface="Calibri" panose="020F0502020204030204" pitchFamily="34" charset="0"/>
              </a:rPr>
              <a:t>coordinamento</a:t>
            </a:r>
            <a:endParaRPr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>
              <a:lnSpc>
                <a:spcPts val="2635"/>
              </a:lnSpc>
            </a:pPr>
            <a:r>
              <a:rPr sz="2200" b="1" spc="-10" dirty="0">
                <a:latin typeface="Calibri" panose="020F0502020204030204" pitchFamily="34" charset="0"/>
                <a:cs typeface="Calibri" panose="020F0502020204030204" pitchFamily="34" charset="0"/>
              </a:rPr>
              <a:t>«</a:t>
            </a:r>
            <a:r>
              <a:rPr lang="de-CH" sz="2200" b="1" spc="-10" dirty="0">
                <a:latin typeface="Calibri" panose="020F0502020204030204" pitchFamily="34" charset="0"/>
                <a:cs typeface="Calibri" panose="020F0502020204030204" pitchFamily="34" charset="0"/>
              </a:rPr>
              <a:t>prima </a:t>
            </a:r>
            <a:r>
              <a:rPr lang="de-CH" sz="2200" b="1" spc="-10" dirty="0" err="1">
                <a:latin typeface="Calibri" panose="020F0502020204030204" pitchFamily="34" charset="0"/>
                <a:cs typeface="Calibri" panose="020F0502020204030204" pitchFamily="34" charset="0"/>
              </a:rPr>
              <a:t>infanzia</a:t>
            </a:r>
            <a:r>
              <a:rPr sz="2200" b="1" spc="-10" dirty="0">
                <a:latin typeface="Calibri" panose="020F0502020204030204" pitchFamily="34" charset="0"/>
                <a:cs typeface="Calibri" panose="020F0502020204030204" pitchFamily="34" charset="0"/>
              </a:rPr>
              <a:t>»</a:t>
            </a:r>
            <a:endParaRPr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39748883-4CB5-D441-2788-B17DF3CDE884}"/>
              </a:ext>
            </a:extLst>
          </p:cNvPr>
          <p:cNvSpPr txBox="1"/>
          <p:nvPr/>
        </p:nvSpPr>
        <p:spPr>
          <a:xfrm>
            <a:off x="16405783" y="3101903"/>
            <a:ext cx="2067560" cy="6946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200" b="1" spc="-10" dirty="0">
                <a:latin typeface="Calibri" panose="020F0502020204030204" pitchFamily="34" charset="0"/>
                <a:cs typeface="Calibri" panose="020F0502020204030204" pitchFamily="34" charset="0"/>
              </a:rPr>
              <a:t>Alliance</a:t>
            </a:r>
            <a:r>
              <a:rPr sz="2200" b="1" spc="-4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200" b="1" spc="-10" dirty="0">
                <a:latin typeface="Calibri" panose="020F0502020204030204" pitchFamily="34" charset="0"/>
                <a:cs typeface="Calibri" panose="020F0502020204030204" pitchFamily="34" charset="0"/>
              </a:rPr>
              <a:t>Enfance: </a:t>
            </a:r>
            <a:r>
              <a:rPr lang="de-CH" sz="2200" b="1" spc="-10" dirty="0" err="1">
                <a:latin typeface="Calibri" panose="020F0502020204030204" pitchFamily="34" charset="0"/>
                <a:cs typeface="Calibri" panose="020F0502020204030204" pitchFamily="34" charset="0"/>
              </a:rPr>
              <a:t>Qualità</a:t>
            </a:r>
            <a:endParaRPr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AE164D3A-E844-5CC5-8B19-8967CD5CCF75}"/>
              </a:ext>
            </a:extLst>
          </p:cNvPr>
          <p:cNvSpPr txBox="1"/>
          <p:nvPr/>
        </p:nvSpPr>
        <p:spPr>
          <a:xfrm>
            <a:off x="13348665" y="4130794"/>
            <a:ext cx="1046785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fr-CH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Asili</a:t>
            </a:r>
            <a:r>
              <a:rPr lang="fr-CH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CH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nido</a:t>
            </a:r>
            <a:endParaRPr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4DAA180B-F595-1257-CBDA-8345A4CE0946}"/>
              </a:ext>
            </a:extLst>
          </p:cNvPr>
          <p:cNvSpPr txBox="1"/>
          <p:nvPr/>
        </p:nvSpPr>
        <p:spPr>
          <a:xfrm>
            <a:off x="13348665" y="4803896"/>
            <a:ext cx="1961185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fr-CH" sz="2200" dirty="0">
                <a:latin typeface="Calibri" panose="020F0502020204030204" pitchFamily="34" charset="0"/>
                <a:cs typeface="Calibri" panose="020F0502020204030204" pitchFamily="34" charset="0"/>
              </a:rPr>
              <a:t>Gruppo di </a:t>
            </a:r>
            <a:r>
              <a:rPr lang="fr-CH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giochi</a:t>
            </a:r>
            <a:endParaRPr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9D1A7870-4440-628A-04B0-97D9EBC7383B}"/>
              </a:ext>
            </a:extLst>
          </p:cNvPr>
          <p:cNvSpPr txBox="1"/>
          <p:nvPr/>
        </p:nvSpPr>
        <p:spPr>
          <a:xfrm>
            <a:off x="13348664" y="5438518"/>
            <a:ext cx="3561385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fr-CH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Padri</a:t>
            </a:r>
            <a:r>
              <a:rPr sz="2200" dirty="0">
                <a:latin typeface="Calibri" panose="020F0502020204030204" pitchFamily="34" charset="0"/>
                <a:cs typeface="Calibri" panose="020F0502020204030204" pitchFamily="34" charset="0"/>
              </a:rPr>
              <a:t>/M</a:t>
            </a:r>
            <a:r>
              <a:rPr lang="fr-CH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adri-Consulenza</a:t>
            </a:r>
            <a:endParaRPr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object 11">
            <a:extLst>
              <a:ext uri="{FF2B5EF4-FFF2-40B4-BE49-F238E27FC236}">
                <a16:creationId xmlns:a16="http://schemas.microsoft.com/office/drawing/2014/main" id="{E34DDF5D-78F5-13F0-DB2E-4AF5C678F0FA}"/>
              </a:ext>
            </a:extLst>
          </p:cNvPr>
          <p:cNvSpPr/>
          <p:nvPr/>
        </p:nvSpPr>
        <p:spPr>
          <a:xfrm>
            <a:off x="2331288" y="10146386"/>
            <a:ext cx="423545" cy="489584"/>
          </a:xfrm>
          <a:custGeom>
            <a:avLst/>
            <a:gdLst/>
            <a:ahLst/>
            <a:cxnLst/>
            <a:rect l="l" t="t" r="r" b="b"/>
            <a:pathLst>
              <a:path w="423544" h="489584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81B3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3">
            <a:extLst>
              <a:ext uri="{FF2B5EF4-FFF2-40B4-BE49-F238E27FC236}">
                <a16:creationId xmlns:a16="http://schemas.microsoft.com/office/drawing/2014/main" id="{17448C85-0EB6-C09A-274F-50068F2C1FEF}"/>
              </a:ext>
            </a:extLst>
          </p:cNvPr>
          <p:cNvSpPr/>
          <p:nvPr/>
        </p:nvSpPr>
        <p:spPr>
          <a:xfrm>
            <a:off x="2331288" y="4479291"/>
            <a:ext cx="423545" cy="489584"/>
          </a:xfrm>
          <a:custGeom>
            <a:avLst/>
            <a:gdLst/>
            <a:ahLst/>
            <a:cxnLst/>
            <a:rect l="l" t="t" r="r" b="b"/>
            <a:pathLst>
              <a:path w="423544" h="489585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EA622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4">
            <a:extLst>
              <a:ext uri="{FF2B5EF4-FFF2-40B4-BE49-F238E27FC236}">
                <a16:creationId xmlns:a16="http://schemas.microsoft.com/office/drawing/2014/main" id="{0AF70E19-A8B0-EB32-7C76-CAA26B30B3E3}"/>
              </a:ext>
            </a:extLst>
          </p:cNvPr>
          <p:cNvSpPr txBox="1"/>
          <p:nvPr/>
        </p:nvSpPr>
        <p:spPr>
          <a:xfrm>
            <a:off x="3461456" y="4477395"/>
            <a:ext cx="1123950" cy="4025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de-CH" sz="2450" b="1" spc="-10" dirty="0">
                <a:latin typeface="Calibri" panose="020F0502020204030204" pitchFamily="34" charset="0"/>
                <a:cs typeface="Calibri" panose="020F0502020204030204" pitchFamily="34" charset="0"/>
              </a:rPr>
              <a:t>Lingua</a:t>
            </a:r>
            <a:endParaRPr sz="24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object 15">
            <a:extLst>
              <a:ext uri="{FF2B5EF4-FFF2-40B4-BE49-F238E27FC236}">
                <a16:creationId xmlns:a16="http://schemas.microsoft.com/office/drawing/2014/main" id="{6AC2F24B-2DCD-FF63-42E2-2537F7CF183E}"/>
              </a:ext>
            </a:extLst>
          </p:cNvPr>
          <p:cNvSpPr/>
          <p:nvPr/>
        </p:nvSpPr>
        <p:spPr>
          <a:xfrm>
            <a:off x="2331288" y="5426075"/>
            <a:ext cx="847090" cy="978535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DC282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6">
            <a:extLst>
              <a:ext uri="{FF2B5EF4-FFF2-40B4-BE49-F238E27FC236}">
                <a16:creationId xmlns:a16="http://schemas.microsoft.com/office/drawing/2014/main" id="{EB9AC2EC-1CA7-C358-DC54-CC5CA46CCDE9}"/>
              </a:ext>
            </a:extLst>
          </p:cNvPr>
          <p:cNvSpPr txBox="1"/>
          <p:nvPr/>
        </p:nvSpPr>
        <p:spPr>
          <a:xfrm>
            <a:off x="3452335" y="5661033"/>
            <a:ext cx="2399665" cy="47117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de-CH" sz="2900" b="1" dirty="0">
                <a:latin typeface="Calibri" panose="020F0502020204030204" pitchFamily="34" charset="0"/>
                <a:cs typeface="Calibri" panose="020F0502020204030204" pitchFamily="34" charset="0"/>
              </a:rPr>
              <a:t>Prima </a:t>
            </a:r>
            <a:r>
              <a:rPr lang="de-CH" sz="2900" b="1" dirty="0" err="1">
                <a:latin typeface="Calibri" panose="020F0502020204030204" pitchFamily="34" charset="0"/>
                <a:cs typeface="Calibri" panose="020F0502020204030204" pitchFamily="34" charset="0"/>
              </a:rPr>
              <a:t>infanzia</a:t>
            </a:r>
            <a:endParaRPr sz="2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object 17">
            <a:extLst>
              <a:ext uri="{FF2B5EF4-FFF2-40B4-BE49-F238E27FC236}">
                <a16:creationId xmlns:a16="http://schemas.microsoft.com/office/drawing/2014/main" id="{0DF69A34-DA56-E899-9FAF-605AA3623CDB}"/>
              </a:ext>
            </a:extLst>
          </p:cNvPr>
          <p:cNvSpPr/>
          <p:nvPr/>
        </p:nvSpPr>
        <p:spPr>
          <a:xfrm>
            <a:off x="2331288" y="6914204"/>
            <a:ext cx="423545" cy="489584"/>
          </a:xfrm>
          <a:custGeom>
            <a:avLst/>
            <a:gdLst/>
            <a:ahLst/>
            <a:cxnLst/>
            <a:rect l="l" t="t" r="r" b="b"/>
            <a:pathLst>
              <a:path w="423544" h="489584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7113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8">
            <a:extLst>
              <a:ext uri="{FF2B5EF4-FFF2-40B4-BE49-F238E27FC236}">
                <a16:creationId xmlns:a16="http://schemas.microsoft.com/office/drawing/2014/main" id="{57FE5C70-06FA-4D13-69DE-2B5299A62774}"/>
              </a:ext>
            </a:extLst>
          </p:cNvPr>
          <p:cNvSpPr/>
          <p:nvPr/>
        </p:nvSpPr>
        <p:spPr>
          <a:xfrm>
            <a:off x="2331288" y="7991598"/>
            <a:ext cx="423545" cy="489584"/>
          </a:xfrm>
          <a:custGeom>
            <a:avLst/>
            <a:gdLst/>
            <a:ahLst/>
            <a:cxnLst/>
            <a:rect l="l" t="t" r="r" b="b"/>
            <a:pathLst>
              <a:path w="423544" h="489584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507E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9">
            <a:extLst>
              <a:ext uri="{FF2B5EF4-FFF2-40B4-BE49-F238E27FC236}">
                <a16:creationId xmlns:a16="http://schemas.microsoft.com/office/drawing/2014/main" id="{417CA44D-2C71-CE97-208F-F23C55DC948E}"/>
              </a:ext>
            </a:extLst>
          </p:cNvPr>
          <p:cNvSpPr/>
          <p:nvPr/>
        </p:nvSpPr>
        <p:spPr>
          <a:xfrm>
            <a:off x="2331288" y="9068992"/>
            <a:ext cx="423545" cy="489584"/>
          </a:xfrm>
          <a:custGeom>
            <a:avLst/>
            <a:gdLst/>
            <a:ahLst/>
            <a:cxnLst/>
            <a:rect l="l" t="t" r="r" b="b"/>
            <a:pathLst>
              <a:path w="423544" h="489584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1038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4">
            <a:extLst>
              <a:ext uri="{FF2B5EF4-FFF2-40B4-BE49-F238E27FC236}">
                <a16:creationId xmlns:a16="http://schemas.microsoft.com/office/drawing/2014/main" id="{30F55530-B8FD-612C-0699-CA33A435DB33}"/>
              </a:ext>
            </a:extLst>
          </p:cNvPr>
          <p:cNvSpPr txBox="1"/>
          <p:nvPr/>
        </p:nvSpPr>
        <p:spPr>
          <a:xfrm>
            <a:off x="3461456" y="6928485"/>
            <a:ext cx="6361994" cy="78226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27305">
              <a:spcBef>
                <a:spcPts val="120"/>
              </a:spcBef>
            </a:pP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Potenziale in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ambito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formativo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occupazionale</a:t>
            </a:r>
            <a:endParaRPr lang="de-CH" sz="245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7305">
              <a:lnSpc>
                <a:spcPct val="100000"/>
              </a:lnSpc>
              <a:spcBef>
                <a:spcPts val="120"/>
              </a:spcBef>
            </a:pPr>
            <a:endParaRPr lang="de-CH" sz="24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object 14">
            <a:extLst>
              <a:ext uri="{FF2B5EF4-FFF2-40B4-BE49-F238E27FC236}">
                <a16:creationId xmlns:a16="http://schemas.microsoft.com/office/drawing/2014/main" id="{E1C7E386-0B65-9690-B9B1-91156FB86661}"/>
              </a:ext>
            </a:extLst>
          </p:cNvPr>
          <p:cNvSpPr txBox="1"/>
          <p:nvPr/>
        </p:nvSpPr>
        <p:spPr>
          <a:xfrm>
            <a:off x="3461456" y="8035095"/>
            <a:ext cx="5066594" cy="3924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26034">
              <a:lnSpc>
                <a:spcPct val="100000"/>
              </a:lnSpc>
              <a:spcBef>
                <a:spcPts val="1945"/>
              </a:spcBef>
            </a:pP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Vivere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assieme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partecipazione</a:t>
            </a:r>
            <a:endParaRPr lang="de-CH" sz="24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object 14">
            <a:extLst>
              <a:ext uri="{FF2B5EF4-FFF2-40B4-BE49-F238E27FC236}">
                <a16:creationId xmlns:a16="http://schemas.microsoft.com/office/drawing/2014/main" id="{0B3445DE-B2A6-FDD3-E3A7-A67081C4BBE3}"/>
              </a:ext>
            </a:extLst>
          </p:cNvPr>
          <p:cNvSpPr txBox="1"/>
          <p:nvPr/>
        </p:nvSpPr>
        <p:spPr>
          <a:xfrm>
            <a:off x="3461455" y="9062085"/>
            <a:ext cx="8190795" cy="3924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Gestione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della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diversità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protezione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contro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la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discriminazione</a:t>
            </a:r>
            <a:endParaRPr lang="de-CH" sz="24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object 14">
            <a:extLst>
              <a:ext uri="{FF2B5EF4-FFF2-40B4-BE49-F238E27FC236}">
                <a16:creationId xmlns:a16="http://schemas.microsoft.com/office/drawing/2014/main" id="{35F2EF72-147B-D16F-E68B-F9CB068F9FD5}"/>
              </a:ext>
            </a:extLst>
          </p:cNvPr>
          <p:cNvSpPr txBox="1"/>
          <p:nvPr/>
        </p:nvSpPr>
        <p:spPr>
          <a:xfrm>
            <a:off x="3461455" y="10161276"/>
            <a:ext cx="6618605" cy="3924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spcBef>
                <a:spcPts val="120"/>
              </a:spcBef>
            </a:pP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Interpretariato</a:t>
            </a:r>
            <a:endParaRPr sz="24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object 6">
            <a:extLst>
              <a:ext uri="{FF2B5EF4-FFF2-40B4-BE49-F238E27FC236}">
                <a16:creationId xmlns:a16="http://schemas.microsoft.com/office/drawing/2014/main" id="{4B2E7FDE-30A9-74CC-5413-A7E557C0B003}"/>
              </a:ext>
            </a:extLst>
          </p:cNvPr>
          <p:cNvSpPr txBox="1"/>
          <p:nvPr/>
        </p:nvSpPr>
        <p:spPr>
          <a:xfrm>
            <a:off x="13348664" y="6048118"/>
            <a:ext cx="3561385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de-CH" sz="22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  <a:endParaRPr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object 15">
            <a:extLst>
              <a:ext uri="{FF2B5EF4-FFF2-40B4-BE49-F238E27FC236}">
                <a16:creationId xmlns:a16="http://schemas.microsoft.com/office/drawing/2014/main" id="{AB40E574-3157-3943-7605-17F3EC9CD71A}"/>
              </a:ext>
            </a:extLst>
          </p:cNvPr>
          <p:cNvSpPr/>
          <p:nvPr/>
        </p:nvSpPr>
        <p:spPr>
          <a:xfrm>
            <a:off x="11830162" y="2959980"/>
            <a:ext cx="847090" cy="978535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DC282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3" name="object 15">
            <a:extLst>
              <a:ext uri="{FF2B5EF4-FFF2-40B4-BE49-F238E27FC236}">
                <a16:creationId xmlns:a16="http://schemas.microsoft.com/office/drawing/2014/main" id="{60A91FE0-7685-D389-78CB-C9F3E600CD00}"/>
              </a:ext>
            </a:extLst>
          </p:cNvPr>
          <p:cNvSpPr/>
          <p:nvPr/>
        </p:nvSpPr>
        <p:spPr>
          <a:xfrm>
            <a:off x="15425132" y="2959980"/>
            <a:ext cx="847090" cy="978535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DC282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7" name="object 15">
            <a:extLst>
              <a:ext uri="{FF2B5EF4-FFF2-40B4-BE49-F238E27FC236}">
                <a16:creationId xmlns:a16="http://schemas.microsoft.com/office/drawing/2014/main" id="{41B72926-6C4A-ED79-D20E-53462BAA9884}"/>
              </a:ext>
            </a:extLst>
          </p:cNvPr>
          <p:cNvSpPr/>
          <p:nvPr/>
        </p:nvSpPr>
        <p:spPr>
          <a:xfrm>
            <a:off x="12815037" y="4095061"/>
            <a:ext cx="411030" cy="474811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DC282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8" name="object 15">
            <a:extLst>
              <a:ext uri="{FF2B5EF4-FFF2-40B4-BE49-F238E27FC236}">
                <a16:creationId xmlns:a16="http://schemas.microsoft.com/office/drawing/2014/main" id="{A0EEF761-F7FC-6908-FE33-F537D156EAFC}"/>
              </a:ext>
            </a:extLst>
          </p:cNvPr>
          <p:cNvSpPr/>
          <p:nvPr/>
        </p:nvSpPr>
        <p:spPr>
          <a:xfrm>
            <a:off x="12815037" y="4752983"/>
            <a:ext cx="411030" cy="474811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DC282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9" name="object 15">
            <a:extLst>
              <a:ext uri="{FF2B5EF4-FFF2-40B4-BE49-F238E27FC236}">
                <a16:creationId xmlns:a16="http://schemas.microsoft.com/office/drawing/2014/main" id="{CFA5A4AF-7992-3B3B-BF9D-A504B6469ECD}"/>
              </a:ext>
            </a:extLst>
          </p:cNvPr>
          <p:cNvSpPr/>
          <p:nvPr/>
        </p:nvSpPr>
        <p:spPr>
          <a:xfrm>
            <a:off x="12815037" y="5422056"/>
            <a:ext cx="411030" cy="474811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DC282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1" name="object 15">
            <a:extLst>
              <a:ext uri="{FF2B5EF4-FFF2-40B4-BE49-F238E27FC236}">
                <a16:creationId xmlns:a16="http://schemas.microsoft.com/office/drawing/2014/main" id="{A46F3DB4-CFC0-387B-F0E5-59FA63533AC5}"/>
              </a:ext>
            </a:extLst>
          </p:cNvPr>
          <p:cNvSpPr/>
          <p:nvPr/>
        </p:nvSpPr>
        <p:spPr>
          <a:xfrm>
            <a:off x="12815037" y="6068827"/>
            <a:ext cx="411030" cy="474811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DC282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1" name="object 13">
            <a:extLst>
              <a:ext uri="{FF2B5EF4-FFF2-40B4-BE49-F238E27FC236}">
                <a16:creationId xmlns:a16="http://schemas.microsoft.com/office/drawing/2014/main" id="{C4261534-70B8-58AC-009B-B70EC5B09BFE}"/>
              </a:ext>
            </a:extLst>
          </p:cNvPr>
          <p:cNvSpPr/>
          <p:nvPr/>
        </p:nvSpPr>
        <p:spPr>
          <a:xfrm>
            <a:off x="2331288" y="3435683"/>
            <a:ext cx="423545" cy="489584"/>
          </a:xfrm>
          <a:custGeom>
            <a:avLst/>
            <a:gdLst/>
            <a:ahLst/>
            <a:cxnLst/>
            <a:rect l="l" t="t" r="r" b="b"/>
            <a:pathLst>
              <a:path w="423544" h="489585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00A0B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6" name="Grafik 25">
            <a:extLst>
              <a:ext uri="{FF2B5EF4-FFF2-40B4-BE49-F238E27FC236}">
                <a16:creationId xmlns:a16="http://schemas.microsoft.com/office/drawing/2014/main" id="{5ABE2593-95D6-55DC-680D-962B7E0FB7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250" y="149967"/>
            <a:ext cx="1676400" cy="1263259"/>
          </a:xfrm>
          <a:prstGeom prst="rect">
            <a:avLst/>
          </a:prstGeom>
        </p:spPr>
      </p:pic>
      <p:sp>
        <p:nvSpPr>
          <p:cNvPr id="31" name="Textfeld 30">
            <a:extLst>
              <a:ext uri="{FF2B5EF4-FFF2-40B4-BE49-F238E27FC236}">
                <a16:creationId xmlns:a16="http://schemas.microsoft.com/office/drawing/2014/main" id="{D3CD8842-A163-4504-BA04-179CFD5E6959}"/>
              </a:ext>
            </a:extLst>
          </p:cNvPr>
          <p:cNvSpPr txBox="1"/>
          <p:nvPr/>
        </p:nvSpPr>
        <p:spPr>
          <a:xfrm>
            <a:off x="3385345" y="3450489"/>
            <a:ext cx="7924800" cy="846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it-IT" sz="2450" b="1" dirty="0">
                <a:latin typeface="Calibri" panose="020F0502020204030204" pitchFamily="34" charset="0"/>
                <a:cs typeface="Calibri" panose="020F0502020204030204" pitchFamily="34" charset="0"/>
              </a:rPr>
              <a:t>Informazione, chiarimento del bisogno d’integrazione e consulenza</a:t>
            </a:r>
            <a:endParaRPr lang="it-IT" sz="245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28942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object 10">
            <a:extLst>
              <a:ext uri="{FF2B5EF4-FFF2-40B4-BE49-F238E27FC236}">
                <a16:creationId xmlns:a16="http://schemas.microsoft.com/office/drawing/2014/main" id="{3C646B8D-556A-EB10-72EA-10C565FCBCC4}"/>
              </a:ext>
            </a:extLst>
          </p:cNvPr>
          <p:cNvSpPr/>
          <p:nvPr/>
        </p:nvSpPr>
        <p:spPr>
          <a:xfrm>
            <a:off x="10682685" y="2374550"/>
            <a:ext cx="7204075" cy="8318500"/>
          </a:xfrm>
          <a:custGeom>
            <a:avLst/>
            <a:gdLst/>
            <a:ahLst/>
            <a:cxnLst/>
            <a:rect l="l" t="t" r="r" b="b"/>
            <a:pathLst>
              <a:path w="7204075" h="8318500">
                <a:moveTo>
                  <a:pt x="7203529" y="0"/>
                </a:moveTo>
                <a:lnTo>
                  <a:pt x="0" y="4158962"/>
                </a:lnTo>
                <a:lnTo>
                  <a:pt x="7203529" y="8317924"/>
                </a:lnTo>
                <a:lnTo>
                  <a:pt x="7203529" y="8209100"/>
                </a:lnTo>
                <a:lnTo>
                  <a:pt x="7140704" y="8209100"/>
                </a:lnTo>
                <a:lnTo>
                  <a:pt x="125650" y="4158962"/>
                </a:lnTo>
                <a:lnTo>
                  <a:pt x="7140704" y="108813"/>
                </a:lnTo>
                <a:lnTo>
                  <a:pt x="7203529" y="108813"/>
                </a:lnTo>
                <a:lnTo>
                  <a:pt x="7203529" y="0"/>
                </a:lnTo>
                <a:close/>
              </a:path>
              <a:path w="7204075" h="8318500">
                <a:moveTo>
                  <a:pt x="7203529" y="108813"/>
                </a:moveTo>
                <a:lnTo>
                  <a:pt x="7140704" y="108813"/>
                </a:lnTo>
                <a:lnTo>
                  <a:pt x="7140704" y="8209100"/>
                </a:lnTo>
                <a:lnTo>
                  <a:pt x="7203529" y="8209100"/>
                </a:lnTo>
                <a:lnTo>
                  <a:pt x="7203529" y="10881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1" name="object 2">
            <a:extLst>
              <a:ext uri="{FF2B5EF4-FFF2-40B4-BE49-F238E27FC236}">
                <a16:creationId xmlns:a16="http://schemas.microsoft.com/office/drawing/2014/main" id="{B3D4F5AD-2CEA-7721-D847-C2CEA455E2E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95659" y="1413226"/>
            <a:ext cx="12989641" cy="225125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lang="de-CH" sz="4800" spc="-50" dirty="0" err="1">
                <a:latin typeface="+mj-lt"/>
                <a:cs typeface="Calibri" panose="020F0502020204030204" pitchFamily="34" charset="0"/>
              </a:rPr>
              <a:t>S</a:t>
            </a:r>
            <a:r>
              <a:rPr lang="de-CH" sz="4800" dirty="0" err="1">
                <a:latin typeface="+mj-lt"/>
              </a:rPr>
              <a:t>ettore</a:t>
            </a:r>
            <a:r>
              <a:rPr lang="de-CH" sz="4800" dirty="0">
                <a:latin typeface="+mj-lt"/>
              </a:rPr>
              <a:t> di </a:t>
            </a:r>
            <a:r>
              <a:rPr lang="de-CH" sz="4800" dirty="0" err="1">
                <a:latin typeface="+mj-lt"/>
              </a:rPr>
              <a:t>promozione</a:t>
            </a:r>
            <a:r>
              <a:rPr lang="de-CH" sz="4800" dirty="0">
                <a:latin typeface="+mj-lt"/>
              </a:rPr>
              <a:t> p</a:t>
            </a:r>
            <a:r>
              <a:rPr lang="de-CH" sz="4800" spc="-50" dirty="0">
                <a:latin typeface="+mj-lt"/>
                <a:cs typeface="Calibri" panose="020F0502020204030204" pitchFamily="34" charset="0"/>
              </a:rPr>
              <a:t>otenziale in </a:t>
            </a:r>
            <a:r>
              <a:rPr lang="de-CH" sz="4800" spc="-50" dirty="0" err="1">
                <a:latin typeface="+mj-lt"/>
                <a:cs typeface="Calibri" panose="020F0502020204030204" pitchFamily="34" charset="0"/>
              </a:rPr>
              <a:t>ambito</a:t>
            </a:r>
            <a:r>
              <a:rPr lang="de-CH" sz="4800" spc="-50" dirty="0">
                <a:latin typeface="+mj-lt"/>
                <a:cs typeface="Calibri" panose="020F0502020204030204" pitchFamily="34" charset="0"/>
              </a:rPr>
              <a:t> </a:t>
            </a:r>
            <a:r>
              <a:rPr lang="de-CH" sz="4800" spc="-50" dirty="0" err="1">
                <a:latin typeface="+mj-lt"/>
                <a:cs typeface="Calibri" panose="020F0502020204030204" pitchFamily="34" charset="0"/>
              </a:rPr>
              <a:t>formativo</a:t>
            </a:r>
            <a:r>
              <a:rPr lang="de-CH" sz="4800" spc="-50" dirty="0">
                <a:latin typeface="+mj-lt"/>
                <a:cs typeface="Calibri" panose="020F0502020204030204" pitchFamily="34" charset="0"/>
              </a:rPr>
              <a:t> e </a:t>
            </a:r>
            <a:r>
              <a:rPr lang="de-CH" sz="4800" spc="-50" dirty="0" err="1">
                <a:latin typeface="+mj-lt"/>
                <a:cs typeface="Calibri" panose="020F0502020204030204" pitchFamily="34" charset="0"/>
              </a:rPr>
              <a:t>occupazionale</a:t>
            </a:r>
            <a:br>
              <a:rPr lang="de-CH" sz="5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spc="-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object 11">
            <a:extLst>
              <a:ext uri="{FF2B5EF4-FFF2-40B4-BE49-F238E27FC236}">
                <a16:creationId xmlns:a16="http://schemas.microsoft.com/office/drawing/2014/main" id="{E34DDF5D-78F5-13F0-DB2E-4AF5C678F0FA}"/>
              </a:ext>
            </a:extLst>
          </p:cNvPr>
          <p:cNvSpPr/>
          <p:nvPr/>
        </p:nvSpPr>
        <p:spPr>
          <a:xfrm>
            <a:off x="2331288" y="10146386"/>
            <a:ext cx="423545" cy="489584"/>
          </a:xfrm>
          <a:custGeom>
            <a:avLst/>
            <a:gdLst/>
            <a:ahLst/>
            <a:cxnLst/>
            <a:rect l="l" t="t" r="r" b="b"/>
            <a:pathLst>
              <a:path w="423544" h="489584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81B3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3">
            <a:extLst>
              <a:ext uri="{FF2B5EF4-FFF2-40B4-BE49-F238E27FC236}">
                <a16:creationId xmlns:a16="http://schemas.microsoft.com/office/drawing/2014/main" id="{17448C85-0EB6-C09A-274F-50068F2C1FEF}"/>
              </a:ext>
            </a:extLst>
          </p:cNvPr>
          <p:cNvSpPr/>
          <p:nvPr/>
        </p:nvSpPr>
        <p:spPr>
          <a:xfrm>
            <a:off x="2331288" y="4479291"/>
            <a:ext cx="423545" cy="489584"/>
          </a:xfrm>
          <a:custGeom>
            <a:avLst/>
            <a:gdLst/>
            <a:ahLst/>
            <a:cxnLst/>
            <a:rect l="l" t="t" r="r" b="b"/>
            <a:pathLst>
              <a:path w="423544" h="489585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EA622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4">
            <a:extLst>
              <a:ext uri="{FF2B5EF4-FFF2-40B4-BE49-F238E27FC236}">
                <a16:creationId xmlns:a16="http://schemas.microsoft.com/office/drawing/2014/main" id="{0AF70E19-A8B0-EB32-7C76-CAA26B30B3E3}"/>
              </a:ext>
            </a:extLst>
          </p:cNvPr>
          <p:cNvSpPr txBox="1"/>
          <p:nvPr/>
        </p:nvSpPr>
        <p:spPr>
          <a:xfrm>
            <a:off x="3461456" y="4477395"/>
            <a:ext cx="1123950" cy="4025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de-CH" sz="2450" b="1" spc="-10" dirty="0">
                <a:latin typeface="Calibri" panose="020F0502020204030204" pitchFamily="34" charset="0"/>
                <a:cs typeface="Calibri" panose="020F0502020204030204" pitchFamily="34" charset="0"/>
              </a:rPr>
              <a:t>Lingua</a:t>
            </a:r>
            <a:endParaRPr sz="24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object 18">
            <a:extLst>
              <a:ext uri="{FF2B5EF4-FFF2-40B4-BE49-F238E27FC236}">
                <a16:creationId xmlns:a16="http://schemas.microsoft.com/office/drawing/2014/main" id="{57FE5C70-06FA-4D13-69DE-2B5299A62774}"/>
              </a:ext>
            </a:extLst>
          </p:cNvPr>
          <p:cNvSpPr/>
          <p:nvPr/>
        </p:nvSpPr>
        <p:spPr>
          <a:xfrm>
            <a:off x="2331288" y="7991598"/>
            <a:ext cx="423545" cy="489584"/>
          </a:xfrm>
          <a:custGeom>
            <a:avLst/>
            <a:gdLst/>
            <a:ahLst/>
            <a:cxnLst/>
            <a:rect l="l" t="t" r="r" b="b"/>
            <a:pathLst>
              <a:path w="423544" h="489584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507E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9">
            <a:extLst>
              <a:ext uri="{FF2B5EF4-FFF2-40B4-BE49-F238E27FC236}">
                <a16:creationId xmlns:a16="http://schemas.microsoft.com/office/drawing/2014/main" id="{417CA44D-2C71-CE97-208F-F23C55DC948E}"/>
              </a:ext>
            </a:extLst>
          </p:cNvPr>
          <p:cNvSpPr/>
          <p:nvPr/>
        </p:nvSpPr>
        <p:spPr>
          <a:xfrm>
            <a:off x="2331288" y="9068992"/>
            <a:ext cx="423545" cy="489584"/>
          </a:xfrm>
          <a:custGeom>
            <a:avLst/>
            <a:gdLst/>
            <a:ahLst/>
            <a:cxnLst/>
            <a:rect l="l" t="t" r="r" b="b"/>
            <a:pathLst>
              <a:path w="423544" h="489584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1038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4">
            <a:extLst>
              <a:ext uri="{FF2B5EF4-FFF2-40B4-BE49-F238E27FC236}">
                <a16:creationId xmlns:a16="http://schemas.microsoft.com/office/drawing/2014/main" id="{30F55530-B8FD-612C-0699-CA33A435DB33}"/>
              </a:ext>
            </a:extLst>
          </p:cNvPr>
          <p:cNvSpPr txBox="1"/>
          <p:nvPr/>
        </p:nvSpPr>
        <p:spPr>
          <a:xfrm>
            <a:off x="3461456" y="6721475"/>
            <a:ext cx="6361994" cy="1000274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27305">
              <a:lnSpc>
                <a:spcPct val="100000"/>
              </a:lnSpc>
              <a:spcBef>
                <a:spcPts val="120"/>
              </a:spcBef>
            </a:pPr>
            <a:r>
              <a:rPr lang="de-CH" sz="3200" b="1" dirty="0">
                <a:latin typeface="Calibri" panose="020F0502020204030204" pitchFamily="34" charset="0"/>
                <a:cs typeface="Calibri" panose="020F0502020204030204" pitchFamily="34" charset="0"/>
              </a:rPr>
              <a:t>Potenziale in </a:t>
            </a:r>
            <a:r>
              <a:rPr lang="de-CH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ambito</a:t>
            </a:r>
            <a:r>
              <a:rPr lang="de-CH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CH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formativo</a:t>
            </a:r>
            <a:r>
              <a:rPr lang="de-CH" sz="3200" b="1" dirty="0">
                <a:latin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de-CH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occupazionale</a:t>
            </a:r>
            <a:endParaRPr lang="de-CH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object 14">
            <a:extLst>
              <a:ext uri="{FF2B5EF4-FFF2-40B4-BE49-F238E27FC236}">
                <a16:creationId xmlns:a16="http://schemas.microsoft.com/office/drawing/2014/main" id="{E1C7E386-0B65-9690-B9B1-91156FB86661}"/>
              </a:ext>
            </a:extLst>
          </p:cNvPr>
          <p:cNvSpPr txBox="1"/>
          <p:nvPr/>
        </p:nvSpPr>
        <p:spPr>
          <a:xfrm>
            <a:off x="3461456" y="8035095"/>
            <a:ext cx="5066594" cy="3924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26034">
              <a:lnSpc>
                <a:spcPct val="100000"/>
              </a:lnSpc>
              <a:spcBef>
                <a:spcPts val="1945"/>
              </a:spcBef>
            </a:pP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Vivere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assieme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partecipazione</a:t>
            </a:r>
            <a:endParaRPr lang="de-CH" sz="24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object 14">
            <a:extLst>
              <a:ext uri="{FF2B5EF4-FFF2-40B4-BE49-F238E27FC236}">
                <a16:creationId xmlns:a16="http://schemas.microsoft.com/office/drawing/2014/main" id="{0B3445DE-B2A6-FDD3-E3A7-A67081C4BBE3}"/>
              </a:ext>
            </a:extLst>
          </p:cNvPr>
          <p:cNvSpPr txBox="1"/>
          <p:nvPr/>
        </p:nvSpPr>
        <p:spPr>
          <a:xfrm>
            <a:off x="3461455" y="9062085"/>
            <a:ext cx="8190795" cy="3924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Gestione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della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diversità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protezione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contro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la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discriminazione</a:t>
            </a:r>
            <a:endParaRPr lang="de-CH" sz="24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object 14">
            <a:extLst>
              <a:ext uri="{FF2B5EF4-FFF2-40B4-BE49-F238E27FC236}">
                <a16:creationId xmlns:a16="http://schemas.microsoft.com/office/drawing/2014/main" id="{35F2EF72-147B-D16F-E68B-F9CB068F9FD5}"/>
              </a:ext>
            </a:extLst>
          </p:cNvPr>
          <p:cNvSpPr txBox="1"/>
          <p:nvPr/>
        </p:nvSpPr>
        <p:spPr>
          <a:xfrm>
            <a:off x="3461455" y="10161276"/>
            <a:ext cx="6618605" cy="3924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Interpretariato</a:t>
            </a:r>
            <a:endParaRPr sz="24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object 13">
            <a:extLst>
              <a:ext uri="{FF2B5EF4-FFF2-40B4-BE49-F238E27FC236}">
                <a16:creationId xmlns:a16="http://schemas.microsoft.com/office/drawing/2014/main" id="{C4261534-70B8-58AC-009B-B70EC5B09BFE}"/>
              </a:ext>
            </a:extLst>
          </p:cNvPr>
          <p:cNvSpPr/>
          <p:nvPr/>
        </p:nvSpPr>
        <p:spPr>
          <a:xfrm>
            <a:off x="2331288" y="3435683"/>
            <a:ext cx="423545" cy="489584"/>
          </a:xfrm>
          <a:custGeom>
            <a:avLst/>
            <a:gdLst/>
            <a:ahLst/>
            <a:cxnLst/>
            <a:rect l="l" t="t" r="r" b="b"/>
            <a:pathLst>
              <a:path w="423544" h="489585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00A0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15">
            <a:extLst>
              <a:ext uri="{FF2B5EF4-FFF2-40B4-BE49-F238E27FC236}">
                <a16:creationId xmlns:a16="http://schemas.microsoft.com/office/drawing/2014/main" id="{85939D9C-D7CC-6031-A606-F22935F11F71}"/>
              </a:ext>
            </a:extLst>
          </p:cNvPr>
          <p:cNvSpPr/>
          <p:nvPr/>
        </p:nvSpPr>
        <p:spPr>
          <a:xfrm>
            <a:off x="2295660" y="6514613"/>
            <a:ext cx="847090" cy="978535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711322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6" name="object 16">
            <a:extLst>
              <a:ext uri="{FF2B5EF4-FFF2-40B4-BE49-F238E27FC236}">
                <a16:creationId xmlns:a16="http://schemas.microsoft.com/office/drawing/2014/main" id="{84AA815B-21B4-929E-AF71-71C872316E7A}"/>
              </a:ext>
            </a:extLst>
          </p:cNvPr>
          <p:cNvSpPr txBox="1"/>
          <p:nvPr/>
        </p:nvSpPr>
        <p:spPr>
          <a:xfrm>
            <a:off x="3452335" y="5518819"/>
            <a:ext cx="2399665" cy="3924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Prima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infanzia</a:t>
            </a:r>
            <a:endParaRPr lang="de-CH" sz="24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object 9">
            <a:extLst>
              <a:ext uri="{FF2B5EF4-FFF2-40B4-BE49-F238E27FC236}">
                <a16:creationId xmlns:a16="http://schemas.microsoft.com/office/drawing/2014/main" id="{55DE6CFD-BFC7-BE98-9A42-1A16F3468E4C}"/>
              </a:ext>
            </a:extLst>
          </p:cNvPr>
          <p:cNvSpPr/>
          <p:nvPr/>
        </p:nvSpPr>
        <p:spPr>
          <a:xfrm>
            <a:off x="2331288" y="5526579"/>
            <a:ext cx="423545" cy="489584"/>
          </a:xfrm>
          <a:custGeom>
            <a:avLst/>
            <a:gdLst/>
            <a:ahLst/>
            <a:cxnLst/>
            <a:rect l="l" t="t" r="r" b="b"/>
            <a:pathLst>
              <a:path w="423544" h="489585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DC2828"/>
          </a:solidFill>
        </p:spPr>
        <p:txBody>
          <a:bodyPr wrap="square" lIns="0" tIns="0" rIns="0" bIns="0" rtlCol="0"/>
          <a:lstStyle/>
          <a:p>
            <a:endParaRPr dirty="0">
              <a:highlight>
                <a:srgbClr val="DC2828"/>
              </a:highlight>
            </a:endParaRPr>
          </a:p>
        </p:txBody>
      </p:sp>
      <p:sp>
        <p:nvSpPr>
          <p:cNvPr id="28" name="object 2">
            <a:extLst>
              <a:ext uri="{FF2B5EF4-FFF2-40B4-BE49-F238E27FC236}">
                <a16:creationId xmlns:a16="http://schemas.microsoft.com/office/drawing/2014/main" id="{FF012A01-C67F-8A2F-50E8-577CF683ECED}"/>
              </a:ext>
            </a:extLst>
          </p:cNvPr>
          <p:cNvSpPr txBox="1"/>
          <p:nvPr/>
        </p:nvSpPr>
        <p:spPr>
          <a:xfrm>
            <a:off x="12793509" y="3101903"/>
            <a:ext cx="2375535" cy="69185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635"/>
              </a:lnSpc>
              <a:spcBef>
                <a:spcPts val="95"/>
              </a:spcBef>
            </a:pPr>
            <a:r>
              <a:rPr lang="de-CH" sz="2200" b="1" spc="-1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  <a:p>
            <a:pPr marL="12700">
              <a:lnSpc>
                <a:spcPts val="2635"/>
              </a:lnSpc>
              <a:spcBef>
                <a:spcPts val="95"/>
              </a:spcBef>
            </a:pPr>
            <a:r>
              <a:rPr lang="de-CH" sz="2200" b="1" spc="-1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  <a:endParaRPr lang="de-CH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object 3">
            <a:extLst>
              <a:ext uri="{FF2B5EF4-FFF2-40B4-BE49-F238E27FC236}">
                <a16:creationId xmlns:a16="http://schemas.microsoft.com/office/drawing/2014/main" id="{A0F99C5B-0038-CC0A-1A08-AE945D18F69F}"/>
              </a:ext>
            </a:extLst>
          </p:cNvPr>
          <p:cNvSpPr txBox="1"/>
          <p:nvPr/>
        </p:nvSpPr>
        <p:spPr>
          <a:xfrm>
            <a:off x="16405783" y="3101903"/>
            <a:ext cx="2067560" cy="6946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635"/>
              </a:lnSpc>
              <a:spcBef>
                <a:spcPts val="95"/>
              </a:spcBef>
            </a:pPr>
            <a:r>
              <a:rPr lang="de-CH" sz="2200" b="1" spc="-1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  <a:p>
            <a:pPr marL="12700">
              <a:lnSpc>
                <a:spcPts val="2635"/>
              </a:lnSpc>
              <a:spcBef>
                <a:spcPts val="95"/>
              </a:spcBef>
            </a:pPr>
            <a:r>
              <a:rPr lang="de-CH" sz="2200" b="1" spc="-1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  <a:endParaRPr lang="de-CH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object 4">
            <a:extLst>
              <a:ext uri="{FF2B5EF4-FFF2-40B4-BE49-F238E27FC236}">
                <a16:creationId xmlns:a16="http://schemas.microsoft.com/office/drawing/2014/main" id="{3854E6A6-ACC9-44A9-C57F-CFB0B5B76B94}"/>
              </a:ext>
            </a:extLst>
          </p:cNvPr>
          <p:cNvSpPr txBox="1"/>
          <p:nvPr/>
        </p:nvSpPr>
        <p:spPr>
          <a:xfrm>
            <a:off x="13348665" y="4130794"/>
            <a:ext cx="582295" cy="3600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de-CH" sz="22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</p:txBody>
      </p:sp>
      <p:sp>
        <p:nvSpPr>
          <p:cNvPr id="31" name="object 5">
            <a:extLst>
              <a:ext uri="{FF2B5EF4-FFF2-40B4-BE49-F238E27FC236}">
                <a16:creationId xmlns:a16="http://schemas.microsoft.com/office/drawing/2014/main" id="{EA475399-4090-8E17-DA98-2B106E2066F2}"/>
              </a:ext>
            </a:extLst>
          </p:cNvPr>
          <p:cNvSpPr txBox="1"/>
          <p:nvPr/>
        </p:nvSpPr>
        <p:spPr>
          <a:xfrm>
            <a:off x="13348665" y="4803896"/>
            <a:ext cx="1961185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de-CH" sz="22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</p:txBody>
      </p:sp>
      <p:sp>
        <p:nvSpPr>
          <p:cNvPr id="34" name="object 6">
            <a:extLst>
              <a:ext uri="{FF2B5EF4-FFF2-40B4-BE49-F238E27FC236}">
                <a16:creationId xmlns:a16="http://schemas.microsoft.com/office/drawing/2014/main" id="{AB7BA611-9351-0840-9110-256A2746A5D1}"/>
              </a:ext>
            </a:extLst>
          </p:cNvPr>
          <p:cNvSpPr txBox="1"/>
          <p:nvPr/>
        </p:nvSpPr>
        <p:spPr>
          <a:xfrm>
            <a:off x="13348664" y="5438518"/>
            <a:ext cx="3561385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de-CH" sz="22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</p:txBody>
      </p:sp>
      <p:sp>
        <p:nvSpPr>
          <p:cNvPr id="35" name="object 6">
            <a:extLst>
              <a:ext uri="{FF2B5EF4-FFF2-40B4-BE49-F238E27FC236}">
                <a16:creationId xmlns:a16="http://schemas.microsoft.com/office/drawing/2014/main" id="{DC87CB26-DA1D-EB53-0F1F-951A5F11A77B}"/>
              </a:ext>
            </a:extLst>
          </p:cNvPr>
          <p:cNvSpPr txBox="1"/>
          <p:nvPr/>
        </p:nvSpPr>
        <p:spPr>
          <a:xfrm>
            <a:off x="13348664" y="6048118"/>
            <a:ext cx="3561385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de-CH" sz="22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  <a:endParaRPr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" name="object 15">
            <a:extLst>
              <a:ext uri="{FF2B5EF4-FFF2-40B4-BE49-F238E27FC236}">
                <a16:creationId xmlns:a16="http://schemas.microsoft.com/office/drawing/2014/main" id="{27473D9A-3E2F-F05F-99EE-30CC972E553B}"/>
              </a:ext>
            </a:extLst>
          </p:cNvPr>
          <p:cNvSpPr/>
          <p:nvPr/>
        </p:nvSpPr>
        <p:spPr>
          <a:xfrm>
            <a:off x="11830162" y="2959980"/>
            <a:ext cx="847090" cy="978535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711322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0" name="object 15">
            <a:extLst>
              <a:ext uri="{FF2B5EF4-FFF2-40B4-BE49-F238E27FC236}">
                <a16:creationId xmlns:a16="http://schemas.microsoft.com/office/drawing/2014/main" id="{DD5B8022-27F0-37AF-3C5A-54631A6184C5}"/>
              </a:ext>
            </a:extLst>
          </p:cNvPr>
          <p:cNvSpPr/>
          <p:nvPr/>
        </p:nvSpPr>
        <p:spPr>
          <a:xfrm>
            <a:off x="15425132" y="2959980"/>
            <a:ext cx="847090" cy="978535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711322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2" name="object 15">
            <a:extLst>
              <a:ext uri="{FF2B5EF4-FFF2-40B4-BE49-F238E27FC236}">
                <a16:creationId xmlns:a16="http://schemas.microsoft.com/office/drawing/2014/main" id="{8FD01673-D14F-144F-9C06-9963CDB8440A}"/>
              </a:ext>
            </a:extLst>
          </p:cNvPr>
          <p:cNvSpPr/>
          <p:nvPr/>
        </p:nvSpPr>
        <p:spPr>
          <a:xfrm>
            <a:off x="12815037" y="4095061"/>
            <a:ext cx="411030" cy="474811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711322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3" name="object 15">
            <a:extLst>
              <a:ext uri="{FF2B5EF4-FFF2-40B4-BE49-F238E27FC236}">
                <a16:creationId xmlns:a16="http://schemas.microsoft.com/office/drawing/2014/main" id="{40CBC636-3818-C0C7-FC35-4AFB0F3D7B90}"/>
              </a:ext>
            </a:extLst>
          </p:cNvPr>
          <p:cNvSpPr/>
          <p:nvPr/>
        </p:nvSpPr>
        <p:spPr>
          <a:xfrm>
            <a:off x="12815037" y="4752983"/>
            <a:ext cx="411030" cy="474811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711322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4" name="object 15">
            <a:extLst>
              <a:ext uri="{FF2B5EF4-FFF2-40B4-BE49-F238E27FC236}">
                <a16:creationId xmlns:a16="http://schemas.microsoft.com/office/drawing/2014/main" id="{BD2BF9A0-D3A5-1058-A31F-B1456B762090}"/>
              </a:ext>
            </a:extLst>
          </p:cNvPr>
          <p:cNvSpPr/>
          <p:nvPr/>
        </p:nvSpPr>
        <p:spPr>
          <a:xfrm>
            <a:off x="12815037" y="5422056"/>
            <a:ext cx="411030" cy="474811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711322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5" name="object 15">
            <a:extLst>
              <a:ext uri="{FF2B5EF4-FFF2-40B4-BE49-F238E27FC236}">
                <a16:creationId xmlns:a16="http://schemas.microsoft.com/office/drawing/2014/main" id="{5119D513-78DF-4B60-6F11-2A9FCAD9A30B}"/>
              </a:ext>
            </a:extLst>
          </p:cNvPr>
          <p:cNvSpPr/>
          <p:nvPr/>
        </p:nvSpPr>
        <p:spPr>
          <a:xfrm>
            <a:off x="12815037" y="6068827"/>
            <a:ext cx="411030" cy="474811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711322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46" name="Grafik 45">
            <a:extLst>
              <a:ext uri="{FF2B5EF4-FFF2-40B4-BE49-F238E27FC236}">
                <a16:creationId xmlns:a16="http://schemas.microsoft.com/office/drawing/2014/main" id="{BEC8E080-36AE-3296-DCAD-550D4FE49D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250" y="149967"/>
            <a:ext cx="1676400" cy="1263259"/>
          </a:xfrm>
          <a:prstGeom prst="rect">
            <a:avLst/>
          </a:prstGeom>
        </p:spPr>
      </p:pic>
      <p:sp>
        <p:nvSpPr>
          <p:cNvPr id="32" name="Textfeld 31">
            <a:extLst>
              <a:ext uri="{FF2B5EF4-FFF2-40B4-BE49-F238E27FC236}">
                <a16:creationId xmlns:a16="http://schemas.microsoft.com/office/drawing/2014/main" id="{0C70E333-F51F-4DBC-96B7-08D28AAB31EE}"/>
              </a:ext>
            </a:extLst>
          </p:cNvPr>
          <p:cNvSpPr txBox="1"/>
          <p:nvPr/>
        </p:nvSpPr>
        <p:spPr>
          <a:xfrm>
            <a:off x="3376434" y="3448209"/>
            <a:ext cx="7924800" cy="846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it-IT" sz="2450" b="1" dirty="0">
                <a:latin typeface="Calibri" panose="020F0502020204030204" pitchFamily="34" charset="0"/>
                <a:cs typeface="Calibri" panose="020F0502020204030204" pitchFamily="34" charset="0"/>
              </a:rPr>
              <a:t>Informazione, chiarimento del bisogno d’integrazione e consulenza</a:t>
            </a:r>
            <a:endParaRPr lang="it-IT" sz="245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08227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0">
            <a:extLst>
              <a:ext uri="{FF2B5EF4-FFF2-40B4-BE49-F238E27FC236}">
                <a16:creationId xmlns:a16="http://schemas.microsoft.com/office/drawing/2014/main" id="{FFB1218D-09B6-66BB-98A2-059A1D20AFCB}"/>
              </a:ext>
            </a:extLst>
          </p:cNvPr>
          <p:cNvSpPr/>
          <p:nvPr/>
        </p:nvSpPr>
        <p:spPr>
          <a:xfrm>
            <a:off x="10682685" y="2374550"/>
            <a:ext cx="7204075" cy="8318500"/>
          </a:xfrm>
          <a:custGeom>
            <a:avLst/>
            <a:gdLst/>
            <a:ahLst/>
            <a:cxnLst/>
            <a:rect l="l" t="t" r="r" b="b"/>
            <a:pathLst>
              <a:path w="7204075" h="8318500">
                <a:moveTo>
                  <a:pt x="7203529" y="0"/>
                </a:moveTo>
                <a:lnTo>
                  <a:pt x="0" y="4158962"/>
                </a:lnTo>
                <a:lnTo>
                  <a:pt x="7203529" y="8317924"/>
                </a:lnTo>
                <a:lnTo>
                  <a:pt x="7203529" y="8209100"/>
                </a:lnTo>
                <a:lnTo>
                  <a:pt x="7140704" y="8209100"/>
                </a:lnTo>
                <a:lnTo>
                  <a:pt x="125650" y="4158962"/>
                </a:lnTo>
                <a:lnTo>
                  <a:pt x="7140704" y="108813"/>
                </a:lnTo>
                <a:lnTo>
                  <a:pt x="7203529" y="108813"/>
                </a:lnTo>
                <a:lnTo>
                  <a:pt x="7203529" y="0"/>
                </a:lnTo>
                <a:close/>
              </a:path>
              <a:path w="7204075" h="8318500">
                <a:moveTo>
                  <a:pt x="7203529" y="108813"/>
                </a:moveTo>
                <a:lnTo>
                  <a:pt x="7140704" y="108813"/>
                </a:lnTo>
                <a:lnTo>
                  <a:pt x="7140704" y="8209100"/>
                </a:lnTo>
                <a:lnTo>
                  <a:pt x="7203529" y="8209100"/>
                </a:lnTo>
                <a:lnTo>
                  <a:pt x="7203529" y="10881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1" name="object 2">
            <a:extLst>
              <a:ext uri="{FF2B5EF4-FFF2-40B4-BE49-F238E27FC236}">
                <a16:creationId xmlns:a16="http://schemas.microsoft.com/office/drawing/2014/main" id="{B3D4F5AD-2CEA-7721-D847-C2CEA455E2E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95660" y="1413226"/>
            <a:ext cx="12328390" cy="243592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lang="de-CH" sz="5400" spc="-50" dirty="0" err="1">
                <a:latin typeface="+mj-lt"/>
                <a:cs typeface="Calibri" panose="020F0502020204030204" pitchFamily="34" charset="0"/>
              </a:rPr>
              <a:t>S</a:t>
            </a:r>
            <a:r>
              <a:rPr lang="de-CH" sz="5400" dirty="0" err="1">
                <a:latin typeface="+mj-lt"/>
              </a:rPr>
              <a:t>ettore</a:t>
            </a:r>
            <a:r>
              <a:rPr lang="de-CH" sz="5400" dirty="0">
                <a:latin typeface="+mj-lt"/>
              </a:rPr>
              <a:t> di </a:t>
            </a:r>
            <a:r>
              <a:rPr lang="de-CH" sz="5400" dirty="0" err="1">
                <a:latin typeface="+mj-lt"/>
              </a:rPr>
              <a:t>promozione</a:t>
            </a:r>
            <a:r>
              <a:rPr lang="de-CH" spc="-2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CH" sz="5400" spc="-20" dirty="0"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de-CH" sz="5400" b="1" dirty="0">
                <a:latin typeface="Calibri" panose="020F0502020204030204" pitchFamily="34" charset="0"/>
                <a:cs typeface="Calibri" panose="020F0502020204030204" pitchFamily="34" charset="0"/>
              </a:rPr>
              <a:t>ivere </a:t>
            </a:r>
            <a:r>
              <a:rPr lang="de-CH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assieme</a:t>
            </a:r>
            <a:r>
              <a:rPr lang="de-CH" sz="5400" b="1" dirty="0">
                <a:latin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de-CH" sz="5400" b="1" dirty="0" err="1">
                <a:latin typeface="Calibri" panose="020F0502020204030204" pitchFamily="34" charset="0"/>
                <a:cs typeface="Calibri" panose="020F0502020204030204" pitchFamily="34" charset="0"/>
              </a:rPr>
              <a:t>partecipazione</a:t>
            </a:r>
            <a:br>
              <a:rPr lang="de-CH" sz="5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spc="-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object 11">
            <a:extLst>
              <a:ext uri="{FF2B5EF4-FFF2-40B4-BE49-F238E27FC236}">
                <a16:creationId xmlns:a16="http://schemas.microsoft.com/office/drawing/2014/main" id="{E34DDF5D-78F5-13F0-DB2E-4AF5C678F0FA}"/>
              </a:ext>
            </a:extLst>
          </p:cNvPr>
          <p:cNvSpPr/>
          <p:nvPr/>
        </p:nvSpPr>
        <p:spPr>
          <a:xfrm>
            <a:off x="2331288" y="10146386"/>
            <a:ext cx="423545" cy="489584"/>
          </a:xfrm>
          <a:custGeom>
            <a:avLst/>
            <a:gdLst/>
            <a:ahLst/>
            <a:cxnLst/>
            <a:rect l="l" t="t" r="r" b="b"/>
            <a:pathLst>
              <a:path w="423544" h="489584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81B3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3">
            <a:extLst>
              <a:ext uri="{FF2B5EF4-FFF2-40B4-BE49-F238E27FC236}">
                <a16:creationId xmlns:a16="http://schemas.microsoft.com/office/drawing/2014/main" id="{17448C85-0EB6-C09A-274F-50068F2C1FEF}"/>
              </a:ext>
            </a:extLst>
          </p:cNvPr>
          <p:cNvSpPr/>
          <p:nvPr/>
        </p:nvSpPr>
        <p:spPr>
          <a:xfrm>
            <a:off x="2331288" y="4479291"/>
            <a:ext cx="423545" cy="489584"/>
          </a:xfrm>
          <a:custGeom>
            <a:avLst/>
            <a:gdLst/>
            <a:ahLst/>
            <a:cxnLst/>
            <a:rect l="l" t="t" r="r" b="b"/>
            <a:pathLst>
              <a:path w="423544" h="489585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EA622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4">
            <a:extLst>
              <a:ext uri="{FF2B5EF4-FFF2-40B4-BE49-F238E27FC236}">
                <a16:creationId xmlns:a16="http://schemas.microsoft.com/office/drawing/2014/main" id="{0AF70E19-A8B0-EB32-7C76-CAA26B30B3E3}"/>
              </a:ext>
            </a:extLst>
          </p:cNvPr>
          <p:cNvSpPr txBox="1"/>
          <p:nvPr/>
        </p:nvSpPr>
        <p:spPr>
          <a:xfrm>
            <a:off x="3461456" y="4477395"/>
            <a:ext cx="1123950" cy="4025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de-CH" sz="2450" b="1" spc="-10" dirty="0">
                <a:latin typeface="Calibri" panose="020F0502020204030204" pitchFamily="34" charset="0"/>
                <a:cs typeface="Calibri" panose="020F0502020204030204" pitchFamily="34" charset="0"/>
              </a:rPr>
              <a:t>Lingua</a:t>
            </a:r>
            <a:endParaRPr sz="24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object 19">
            <a:extLst>
              <a:ext uri="{FF2B5EF4-FFF2-40B4-BE49-F238E27FC236}">
                <a16:creationId xmlns:a16="http://schemas.microsoft.com/office/drawing/2014/main" id="{417CA44D-2C71-CE97-208F-F23C55DC948E}"/>
              </a:ext>
            </a:extLst>
          </p:cNvPr>
          <p:cNvSpPr/>
          <p:nvPr/>
        </p:nvSpPr>
        <p:spPr>
          <a:xfrm>
            <a:off x="2331288" y="9068992"/>
            <a:ext cx="423545" cy="489584"/>
          </a:xfrm>
          <a:custGeom>
            <a:avLst/>
            <a:gdLst/>
            <a:ahLst/>
            <a:cxnLst/>
            <a:rect l="l" t="t" r="r" b="b"/>
            <a:pathLst>
              <a:path w="423544" h="489584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1038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14">
            <a:extLst>
              <a:ext uri="{FF2B5EF4-FFF2-40B4-BE49-F238E27FC236}">
                <a16:creationId xmlns:a16="http://schemas.microsoft.com/office/drawing/2014/main" id="{E1C7E386-0B65-9690-B9B1-91156FB86661}"/>
              </a:ext>
            </a:extLst>
          </p:cNvPr>
          <p:cNvSpPr txBox="1"/>
          <p:nvPr/>
        </p:nvSpPr>
        <p:spPr>
          <a:xfrm>
            <a:off x="3461456" y="7869617"/>
            <a:ext cx="6057194" cy="507831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26034">
              <a:lnSpc>
                <a:spcPct val="100000"/>
              </a:lnSpc>
              <a:spcBef>
                <a:spcPts val="1945"/>
              </a:spcBef>
            </a:pPr>
            <a:r>
              <a:rPr lang="de-CH" sz="3200" b="1" dirty="0">
                <a:latin typeface="Calibri" panose="020F0502020204030204" pitchFamily="34" charset="0"/>
                <a:cs typeface="Calibri" panose="020F0502020204030204" pitchFamily="34" charset="0"/>
              </a:rPr>
              <a:t>Vivere </a:t>
            </a:r>
            <a:r>
              <a:rPr lang="de-CH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assieme</a:t>
            </a:r>
            <a:r>
              <a:rPr lang="de-CH" sz="3200" b="1" dirty="0">
                <a:latin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de-CH" sz="3200" b="1" dirty="0" err="1">
                <a:latin typeface="Calibri" panose="020F0502020204030204" pitchFamily="34" charset="0"/>
                <a:cs typeface="Calibri" panose="020F0502020204030204" pitchFamily="34" charset="0"/>
              </a:rPr>
              <a:t>partecipazione</a:t>
            </a:r>
            <a:endParaRPr lang="de-CH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object 14">
            <a:extLst>
              <a:ext uri="{FF2B5EF4-FFF2-40B4-BE49-F238E27FC236}">
                <a16:creationId xmlns:a16="http://schemas.microsoft.com/office/drawing/2014/main" id="{0B3445DE-B2A6-FDD3-E3A7-A67081C4BBE3}"/>
              </a:ext>
            </a:extLst>
          </p:cNvPr>
          <p:cNvSpPr txBox="1"/>
          <p:nvPr/>
        </p:nvSpPr>
        <p:spPr>
          <a:xfrm>
            <a:off x="3461455" y="9062085"/>
            <a:ext cx="8571795" cy="3924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Gestione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della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diversità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protezione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contro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la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discriminazione</a:t>
            </a:r>
            <a:endParaRPr lang="de-CH" sz="24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object 14">
            <a:extLst>
              <a:ext uri="{FF2B5EF4-FFF2-40B4-BE49-F238E27FC236}">
                <a16:creationId xmlns:a16="http://schemas.microsoft.com/office/drawing/2014/main" id="{35F2EF72-147B-D16F-E68B-F9CB068F9FD5}"/>
              </a:ext>
            </a:extLst>
          </p:cNvPr>
          <p:cNvSpPr txBox="1"/>
          <p:nvPr/>
        </p:nvSpPr>
        <p:spPr>
          <a:xfrm>
            <a:off x="3461455" y="10161276"/>
            <a:ext cx="6618605" cy="3924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Interpretariato</a:t>
            </a:r>
            <a:endParaRPr sz="24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object 13">
            <a:extLst>
              <a:ext uri="{FF2B5EF4-FFF2-40B4-BE49-F238E27FC236}">
                <a16:creationId xmlns:a16="http://schemas.microsoft.com/office/drawing/2014/main" id="{C4261534-70B8-58AC-009B-B70EC5B09BFE}"/>
              </a:ext>
            </a:extLst>
          </p:cNvPr>
          <p:cNvSpPr/>
          <p:nvPr/>
        </p:nvSpPr>
        <p:spPr>
          <a:xfrm>
            <a:off x="2331288" y="3435683"/>
            <a:ext cx="423545" cy="489584"/>
          </a:xfrm>
          <a:custGeom>
            <a:avLst/>
            <a:gdLst/>
            <a:ahLst/>
            <a:cxnLst/>
            <a:rect l="l" t="t" r="r" b="b"/>
            <a:pathLst>
              <a:path w="423544" h="489585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00A0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16">
            <a:extLst>
              <a:ext uri="{FF2B5EF4-FFF2-40B4-BE49-F238E27FC236}">
                <a16:creationId xmlns:a16="http://schemas.microsoft.com/office/drawing/2014/main" id="{84AA815B-21B4-929E-AF71-71C872316E7A}"/>
              </a:ext>
            </a:extLst>
          </p:cNvPr>
          <p:cNvSpPr txBox="1"/>
          <p:nvPr/>
        </p:nvSpPr>
        <p:spPr>
          <a:xfrm>
            <a:off x="3452335" y="5518819"/>
            <a:ext cx="2399665" cy="3924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Prima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infanzia</a:t>
            </a:r>
            <a:endParaRPr lang="de-CH" sz="24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object 9">
            <a:extLst>
              <a:ext uri="{FF2B5EF4-FFF2-40B4-BE49-F238E27FC236}">
                <a16:creationId xmlns:a16="http://schemas.microsoft.com/office/drawing/2014/main" id="{55DE6CFD-BFC7-BE98-9A42-1A16F3468E4C}"/>
              </a:ext>
            </a:extLst>
          </p:cNvPr>
          <p:cNvSpPr/>
          <p:nvPr/>
        </p:nvSpPr>
        <p:spPr>
          <a:xfrm>
            <a:off x="2331288" y="5526579"/>
            <a:ext cx="423545" cy="489584"/>
          </a:xfrm>
          <a:custGeom>
            <a:avLst/>
            <a:gdLst/>
            <a:ahLst/>
            <a:cxnLst/>
            <a:rect l="l" t="t" r="r" b="b"/>
            <a:pathLst>
              <a:path w="423544" h="489585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DC2828"/>
          </a:solidFill>
        </p:spPr>
        <p:txBody>
          <a:bodyPr wrap="square" lIns="0" tIns="0" rIns="0" bIns="0" rtlCol="0"/>
          <a:lstStyle/>
          <a:p>
            <a:endParaRPr dirty="0">
              <a:highlight>
                <a:srgbClr val="DC2828"/>
              </a:highlight>
            </a:endParaRPr>
          </a:p>
        </p:txBody>
      </p:sp>
      <p:sp>
        <p:nvSpPr>
          <p:cNvPr id="28" name="object 2">
            <a:extLst>
              <a:ext uri="{FF2B5EF4-FFF2-40B4-BE49-F238E27FC236}">
                <a16:creationId xmlns:a16="http://schemas.microsoft.com/office/drawing/2014/main" id="{FF012A01-C67F-8A2F-50E8-577CF683ECED}"/>
              </a:ext>
            </a:extLst>
          </p:cNvPr>
          <p:cNvSpPr txBox="1"/>
          <p:nvPr/>
        </p:nvSpPr>
        <p:spPr>
          <a:xfrm>
            <a:off x="12793509" y="3101903"/>
            <a:ext cx="2375535" cy="69185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635"/>
              </a:lnSpc>
              <a:spcBef>
                <a:spcPts val="95"/>
              </a:spcBef>
            </a:pPr>
            <a:r>
              <a:rPr lang="de-CH" sz="2200" b="1" spc="-1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  <a:p>
            <a:pPr marL="12700">
              <a:lnSpc>
                <a:spcPts val="2635"/>
              </a:lnSpc>
              <a:spcBef>
                <a:spcPts val="95"/>
              </a:spcBef>
            </a:pPr>
            <a:r>
              <a:rPr lang="de-CH" sz="2200" b="1" spc="-1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  <a:endParaRPr lang="de-CH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object 3">
            <a:extLst>
              <a:ext uri="{FF2B5EF4-FFF2-40B4-BE49-F238E27FC236}">
                <a16:creationId xmlns:a16="http://schemas.microsoft.com/office/drawing/2014/main" id="{A0F99C5B-0038-CC0A-1A08-AE945D18F69F}"/>
              </a:ext>
            </a:extLst>
          </p:cNvPr>
          <p:cNvSpPr txBox="1"/>
          <p:nvPr/>
        </p:nvSpPr>
        <p:spPr>
          <a:xfrm>
            <a:off x="16405783" y="3101903"/>
            <a:ext cx="2067560" cy="6946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635"/>
              </a:lnSpc>
              <a:spcBef>
                <a:spcPts val="95"/>
              </a:spcBef>
            </a:pPr>
            <a:r>
              <a:rPr lang="de-CH" sz="2200" b="1" spc="-1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  <a:p>
            <a:pPr marL="12700">
              <a:lnSpc>
                <a:spcPts val="2635"/>
              </a:lnSpc>
              <a:spcBef>
                <a:spcPts val="95"/>
              </a:spcBef>
            </a:pPr>
            <a:r>
              <a:rPr lang="de-CH" sz="2200" b="1" spc="-1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  <a:endParaRPr lang="de-CH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object 4">
            <a:extLst>
              <a:ext uri="{FF2B5EF4-FFF2-40B4-BE49-F238E27FC236}">
                <a16:creationId xmlns:a16="http://schemas.microsoft.com/office/drawing/2014/main" id="{3854E6A6-ACC9-44A9-C57F-CFB0B5B76B94}"/>
              </a:ext>
            </a:extLst>
          </p:cNvPr>
          <p:cNvSpPr txBox="1"/>
          <p:nvPr/>
        </p:nvSpPr>
        <p:spPr>
          <a:xfrm>
            <a:off x="13348665" y="4130794"/>
            <a:ext cx="582295" cy="3600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de-CH" sz="22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</p:txBody>
      </p:sp>
      <p:sp>
        <p:nvSpPr>
          <p:cNvPr id="31" name="object 5">
            <a:extLst>
              <a:ext uri="{FF2B5EF4-FFF2-40B4-BE49-F238E27FC236}">
                <a16:creationId xmlns:a16="http://schemas.microsoft.com/office/drawing/2014/main" id="{EA475399-4090-8E17-DA98-2B106E2066F2}"/>
              </a:ext>
            </a:extLst>
          </p:cNvPr>
          <p:cNvSpPr txBox="1"/>
          <p:nvPr/>
        </p:nvSpPr>
        <p:spPr>
          <a:xfrm>
            <a:off x="13348665" y="4803896"/>
            <a:ext cx="1961185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de-CH" sz="22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</p:txBody>
      </p:sp>
      <p:sp>
        <p:nvSpPr>
          <p:cNvPr id="34" name="object 6">
            <a:extLst>
              <a:ext uri="{FF2B5EF4-FFF2-40B4-BE49-F238E27FC236}">
                <a16:creationId xmlns:a16="http://schemas.microsoft.com/office/drawing/2014/main" id="{AB7BA611-9351-0840-9110-256A2746A5D1}"/>
              </a:ext>
            </a:extLst>
          </p:cNvPr>
          <p:cNvSpPr txBox="1"/>
          <p:nvPr/>
        </p:nvSpPr>
        <p:spPr>
          <a:xfrm>
            <a:off x="13348664" y="5438518"/>
            <a:ext cx="3561385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de-CH" sz="22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</p:txBody>
      </p:sp>
      <p:sp>
        <p:nvSpPr>
          <p:cNvPr id="35" name="object 6">
            <a:extLst>
              <a:ext uri="{FF2B5EF4-FFF2-40B4-BE49-F238E27FC236}">
                <a16:creationId xmlns:a16="http://schemas.microsoft.com/office/drawing/2014/main" id="{DC87CB26-DA1D-EB53-0F1F-951A5F11A77B}"/>
              </a:ext>
            </a:extLst>
          </p:cNvPr>
          <p:cNvSpPr txBox="1"/>
          <p:nvPr/>
        </p:nvSpPr>
        <p:spPr>
          <a:xfrm>
            <a:off x="13348664" y="6048118"/>
            <a:ext cx="3561385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de-CH" sz="22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  <a:endParaRPr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" name="object 15">
            <a:extLst>
              <a:ext uri="{FF2B5EF4-FFF2-40B4-BE49-F238E27FC236}">
                <a16:creationId xmlns:a16="http://schemas.microsoft.com/office/drawing/2014/main" id="{27473D9A-3E2F-F05F-99EE-30CC972E553B}"/>
              </a:ext>
            </a:extLst>
          </p:cNvPr>
          <p:cNvSpPr/>
          <p:nvPr/>
        </p:nvSpPr>
        <p:spPr>
          <a:xfrm>
            <a:off x="11830162" y="2959980"/>
            <a:ext cx="847090" cy="978535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507E3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0" name="object 15">
            <a:extLst>
              <a:ext uri="{FF2B5EF4-FFF2-40B4-BE49-F238E27FC236}">
                <a16:creationId xmlns:a16="http://schemas.microsoft.com/office/drawing/2014/main" id="{DD5B8022-27F0-37AF-3C5A-54631A6184C5}"/>
              </a:ext>
            </a:extLst>
          </p:cNvPr>
          <p:cNvSpPr/>
          <p:nvPr/>
        </p:nvSpPr>
        <p:spPr>
          <a:xfrm>
            <a:off x="15425132" y="2959980"/>
            <a:ext cx="847090" cy="978535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507E3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2" name="object 15">
            <a:extLst>
              <a:ext uri="{FF2B5EF4-FFF2-40B4-BE49-F238E27FC236}">
                <a16:creationId xmlns:a16="http://schemas.microsoft.com/office/drawing/2014/main" id="{8FD01673-D14F-144F-9C06-9963CDB8440A}"/>
              </a:ext>
            </a:extLst>
          </p:cNvPr>
          <p:cNvSpPr/>
          <p:nvPr/>
        </p:nvSpPr>
        <p:spPr>
          <a:xfrm>
            <a:off x="12815037" y="4095061"/>
            <a:ext cx="411030" cy="474811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507E3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3" name="object 15">
            <a:extLst>
              <a:ext uri="{FF2B5EF4-FFF2-40B4-BE49-F238E27FC236}">
                <a16:creationId xmlns:a16="http://schemas.microsoft.com/office/drawing/2014/main" id="{40CBC636-3818-C0C7-FC35-4AFB0F3D7B90}"/>
              </a:ext>
            </a:extLst>
          </p:cNvPr>
          <p:cNvSpPr/>
          <p:nvPr/>
        </p:nvSpPr>
        <p:spPr>
          <a:xfrm>
            <a:off x="12815037" y="4752983"/>
            <a:ext cx="411030" cy="474811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507E3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4" name="object 15">
            <a:extLst>
              <a:ext uri="{FF2B5EF4-FFF2-40B4-BE49-F238E27FC236}">
                <a16:creationId xmlns:a16="http://schemas.microsoft.com/office/drawing/2014/main" id="{BD2BF9A0-D3A5-1058-A31F-B1456B762090}"/>
              </a:ext>
            </a:extLst>
          </p:cNvPr>
          <p:cNvSpPr/>
          <p:nvPr/>
        </p:nvSpPr>
        <p:spPr>
          <a:xfrm>
            <a:off x="12815037" y="5422056"/>
            <a:ext cx="411030" cy="474811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507E3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5" name="object 15">
            <a:extLst>
              <a:ext uri="{FF2B5EF4-FFF2-40B4-BE49-F238E27FC236}">
                <a16:creationId xmlns:a16="http://schemas.microsoft.com/office/drawing/2014/main" id="{5119D513-78DF-4B60-6F11-2A9FCAD9A30B}"/>
              </a:ext>
            </a:extLst>
          </p:cNvPr>
          <p:cNvSpPr/>
          <p:nvPr/>
        </p:nvSpPr>
        <p:spPr>
          <a:xfrm>
            <a:off x="12815037" y="6068827"/>
            <a:ext cx="411030" cy="474811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507E3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object 17">
            <a:extLst>
              <a:ext uri="{FF2B5EF4-FFF2-40B4-BE49-F238E27FC236}">
                <a16:creationId xmlns:a16="http://schemas.microsoft.com/office/drawing/2014/main" id="{D2A304E1-9DED-A3FF-1DC9-7B6AF218FC70}"/>
              </a:ext>
            </a:extLst>
          </p:cNvPr>
          <p:cNvSpPr/>
          <p:nvPr/>
        </p:nvSpPr>
        <p:spPr>
          <a:xfrm>
            <a:off x="2331288" y="6612891"/>
            <a:ext cx="423545" cy="489584"/>
          </a:xfrm>
          <a:custGeom>
            <a:avLst/>
            <a:gdLst/>
            <a:ahLst/>
            <a:cxnLst/>
            <a:rect l="l" t="t" r="r" b="b"/>
            <a:pathLst>
              <a:path w="423544" h="489584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7113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14">
            <a:extLst>
              <a:ext uri="{FF2B5EF4-FFF2-40B4-BE49-F238E27FC236}">
                <a16:creationId xmlns:a16="http://schemas.microsoft.com/office/drawing/2014/main" id="{1B7F521E-B8B8-EFAC-C44E-C838CAFE7822}"/>
              </a:ext>
            </a:extLst>
          </p:cNvPr>
          <p:cNvSpPr txBox="1"/>
          <p:nvPr/>
        </p:nvSpPr>
        <p:spPr>
          <a:xfrm>
            <a:off x="3461456" y="6627172"/>
            <a:ext cx="6361994" cy="3924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27305">
              <a:lnSpc>
                <a:spcPct val="100000"/>
              </a:lnSpc>
              <a:spcBef>
                <a:spcPts val="120"/>
              </a:spcBef>
            </a:pP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Potenziale in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ambito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formativo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occupazionale</a:t>
            </a:r>
            <a:endParaRPr lang="de-CH" sz="24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object 15">
            <a:extLst>
              <a:ext uri="{FF2B5EF4-FFF2-40B4-BE49-F238E27FC236}">
                <a16:creationId xmlns:a16="http://schemas.microsoft.com/office/drawing/2014/main" id="{0232D0CC-8594-97B6-0EDE-CB675423CB94}"/>
              </a:ext>
            </a:extLst>
          </p:cNvPr>
          <p:cNvSpPr/>
          <p:nvPr/>
        </p:nvSpPr>
        <p:spPr>
          <a:xfrm>
            <a:off x="2331288" y="7634237"/>
            <a:ext cx="847090" cy="978535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507E3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78ED214E-4890-F003-FC32-BFEDFFE2D2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250" y="149967"/>
            <a:ext cx="1676400" cy="1263259"/>
          </a:xfrm>
          <a:prstGeom prst="rect">
            <a:avLst/>
          </a:prstGeom>
        </p:spPr>
      </p:pic>
      <p:sp>
        <p:nvSpPr>
          <p:cNvPr id="32" name="Textfeld 31">
            <a:extLst>
              <a:ext uri="{FF2B5EF4-FFF2-40B4-BE49-F238E27FC236}">
                <a16:creationId xmlns:a16="http://schemas.microsoft.com/office/drawing/2014/main" id="{FC3EB3E9-FD31-4D23-BD33-C5E0175EB0D4}"/>
              </a:ext>
            </a:extLst>
          </p:cNvPr>
          <p:cNvSpPr txBox="1"/>
          <p:nvPr/>
        </p:nvSpPr>
        <p:spPr>
          <a:xfrm>
            <a:off x="3382639" y="3479752"/>
            <a:ext cx="7924800" cy="846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it-IT" sz="2450" b="1" dirty="0">
                <a:latin typeface="Calibri" panose="020F0502020204030204" pitchFamily="34" charset="0"/>
                <a:cs typeface="Calibri" panose="020F0502020204030204" pitchFamily="34" charset="0"/>
              </a:rPr>
              <a:t>Informazione, chiarimento del bisogno d’integrazione e consulenza</a:t>
            </a:r>
            <a:endParaRPr lang="it-IT" sz="245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44994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object 10">
            <a:extLst>
              <a:ext uri="{FF2B5EF4-FFF2-40B4-BE49-F238E27FC236}">
                <a16:creationId xmlns:a16="http://schemas.microsoft.com/office/drawing/2014/main" id="{9F42BFA0-191B-0402-81ED-082ABAE9A40B}"/>
              </a:ext>
            </a:extLst>
          </p:cNvPr>
          <p:cNvSpPr/>
          <p:nvPr/>
        </p:nvSpPr>
        <p:spPr>
          <a:xfrm>
            <a:off x="10682685" y="2374550"/>
            <a:ext cx="7204075" cy="8318500"/>
          </a:xfrm>
          <a:custGeom>
            <a:avLst/>
            <a:gdLst/>
            <a:ahLst/>
            <a:cxnLst/>
            <a:rect l="l" t="t" r="r" b="b"/>
            <a:pathLst>
              <a:path w="7204075" h="8318500">
                <a:moveTo>
                  <a:pt x="7203529" y="0"/>
                </a:moveTo>
                <a:lnTo>
                  <a:pt x="0" y="4158962"/>
                </a:lnTo>
                <a:lnTo>
                  <a:pt x="7203529" y="8317924"/>
                </a:lnTo>
                <a:lnTo>
                  <a:pt x="7203529" y="8209100"/>
                </a:lnTo>
                <a:lnTo>
                  <a:pt x="7140704" y="8209100"/>
                </a:lnTo>
                <a:lnTo>
                  <a:pt x="125650" y="4158962"/>
                </a:lnTo>
                <a:lnTo>
                  <a:pt x="7140704" y="108813"/>
                </a:lnTo>
                <a:lnTo>
                  <a:pt x="7203529" y="108813"/>
                </a:lnTo>
                <a:lnTo>
                  <a:pt x="7203529" y="0"/>
                </a:lnTo>
                <a:close/>
              </a:path>
              <a:path w="7204075" h="8318500">
                <a:moveTo>
                  <a:pt x="7203529" y="108813"/>
                </a:moveTo>
                <a:lnTo>
                  <a:pt x="7140704" y="108813"/>
                </a:lnTo>
                <a:lnTo>
                  <a:pt x="7140704" y="8209100"/>
                </a:lnTo>
                <a:lnTo>
                  <a:pt x="7203529" y="8209100"/>
                </a:lnTo>
                <a:lnTo>
                  <a:pt x="7203529" y="10881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1" name="object 2">
            <a:extLst>
              <a:ext uri="{FF2B5EF4-FFF2-40B4-BE49-F238E27FC236}">
                <a16:creationId xmlns:a16="http://schemas.microsoft.com/office/drawing/2014/main" id="{B3D4F5AD-2CEA-7721-D847-C2CEA455E2E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95660" y="1413226"/>
            <a:ext cx="13471390" cy="227434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lang="de-CH" sz="4800" spc="-50" dirty="0" err="1">
                <a:latin typeface="+mj-lt"/>
                <a:cs typeface="Calibri" panose="020F0502020204030204" pitchFamily="34" charset="0"/>
              </a:rPr>
              <a:t>S</a:t>
            </a:r>
            <a:r>
              <a:rPr lang="de-CH" sz="4800" dirty="0" err="1">
                <a:latin typeface="+mj-lt"/>
              </a:rPr>
              <a:t>ettore</a:t>
            </a:r>
            <a:r>
              <a:rPr lang="de-CH" sz="4800" dirty="0">
                <a:latin typeface="+mj-lt"/>
              </a:rPr>
              <a:t> di </a:t>
            </a:r>
            <a:r>
              <a:rPr lang="de-CH" sz="4800" dirty="0" err="1">
                <a:latin typeface="+mj-lt"/>
              </a:rPr>
              <a:t>promozione</a:t>
            </a:r>
            <a:r>
              <a:rPr lang="de-CH" spc="-2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CH" sz="4800" spc="-50" dirty="0" err="1">
                <a:latin typeface="+mj-lt"/>
                <a:cs typeface="Calibri" panose="020F0502020204030204" pitchFamily="34" charset="0"/>
              </a:rPr>
              <a:t>gestione</a:t>
            </a:r>
            <a:r>
              <a:rPr lang="de-CH" sz="4800" spc="-50" dirty="0">
                <a:latin typeface="+mj-lt"/>
                <a:cs typeface="Calibri" panose="020F0502020204030204" pitchFamily="34" charset="0"/>
              </a:rPr>
              <a:t> della </a:t>
            </a:r>
            <a:r>
              <a:rPr lang="de-CH" sz="4800" spc="-50" dirty="0" err="1">
                <a:latin typeface="+mj-lt"/>
                <a:cs typeface="Calibri" panose="020F0502020204030204" pitchFamily="34" charset="0"/>
              </a:rPr>
              <a:t>diversità</a:t>
            </a:r>
            <a:r>
              <a:rPr lang="de-CH" sz="4800" spc="-50" dirty="0">
                <a:latin typeface="+mj-lt"/>
                <a:cs typeface="Calibri" panose="020F0502020204030204" pitchFamily="34" charset="0"/>
              </a:rPr>
              <a:t> e </a:t>
            </a:r>
            <a:r>
              <a:rPr lang="de-CH" sz="4800" spc="-50" dirty="0" err="1">
                <a:latin typeface="+mj-lt"/>
                <a:cs typeface="Calibri" panose="020F0502020204030204" pitchFamily="34" charset="0"/>
              </a:rPr>
              <a:t>protezione</a:t>
            </a:r>
            <a:r>
              <a:rPr lang="de-CH" sz="4800" spc="-50" dirty="0">
                <a:latin typeface="+mj-lt"/>
                <a:cs typeface="Calibri" panose="020F0502020204030204" pitchFamily="34" charset="0"/>
              </a:rPr>
              <a:t> </a:t>
            </a:r>
            <a:r>
              <a:rPr lang="de-CH" sz="4800" spc="-50" dirty="0" err="1">
                <a:latin typeface="+mj-lt"/>
                <a:cs typeface="Calibri" panose="020F0502020204030204" pitchFamily="34" charset="0"/>
              </a:rPr>
              <a:t>contro</a:t>
            </a:r>
            <a:r>
              <a:rPr lang="de-CH" sz="4800" spc="-50" dirty="0">
                <a:latin typeface="+mj-lt"/>
                <a:cs typeface="Calibri" panose="020F0502020204030204" pitchFamily="34" charset="0"/>
              </a:rPr>
              <a:t> la </a:t>
            </a:r>
            <a:r>
              <a:rPr lang="de-CH" sz="4800" spc="-50" dirty="0" err="1">
                <a:latin typeface="+mj-lt"/>
                <a:cs typeface="Calibri" panose="020F0502020204030204" pitchFamily="34" charset="0"/>
              </a:rPr>
              <a:t>discriminazione</a:t>
            </a:r>
            <a:br>
              <a:rPr lang="de-CH" sz="5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spc="-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object 11">
            <a:extLst>
              <a:ext uri="{FF2B5EF4-FFF2-40B4-BE49-F238E27FC236}">
                <a16:creationId xmlns:a16="http://schemas.microsoft.com/office/drawing/2014/main" id="{E34DDF5D-78F5-13F0-DB2E-4AF5C678F0FA}"/>
              </a:ext>
            </a:extLst>
          </p:cNvPr>
          <p:cNvSpPr/>
          <p:nvPr/>
        </p:nvSpPr>
        <p:spPr>
          <a:xfrm>
            <a:off x="2331288" y="10146386"/>
            <a:ext cx="423545" cy="489584"/>
          </a:xfrm>
          <a:custGeom>
            <a:avLst/>
            <a:gdLst/>
            <a:ahLst/>
            <a:cxnLst/>
            <a:rect l="l" t="t" r="r" b="b"/>
            <a:pathLst>
              <a:path w="423544" h="489584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81B3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14">
            <a:extLst>
              <a:ext uri="{FF2B5EF4-FFF2-40B4-BE49-F238E27FC236}">
                <a16:creationId xmlns:a16="http://schemas.microsoft.com/office/drawing/2014/main" id="{0B3445DE-B2A6-FDD3-E3A7-A67081C4BBE3}"/>
              </a:ext>
            </a:extLst>
          </p:cNvPr>
          <p:cNvSpPr txBox="1"/>
          <p:nvPr/>
        </p:nvSpPr>
        <p:spPr>
          <a:xfrm>
            <a:off x="3452335" y="8883653"/>
            <a:ext cx="9896329" cy="46166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de-CH" sz="2900" b="1" dirty="0" err="1">
                <a:latin typeface="Calibri" panose="020F0502020204030204" pitchFamily="34" charset="0"/>
                <a:cs typeface="Calibri" panose="020F0502020204030204" pitchFamily="34" charset="0"/>
              </a:rPr>
              <a:t>Gestione</a:t>
            </a:r>
            <a:r>
              <a:rPr lang="de-CH" sz="2900" b="1" dirty="0">
                <a:latin typeface="Calibri" panose="020F0502020204030204" pitchFamily="34" charset="0"/>
                <a:cs typeface="Calibri" panose="020F0502020204030204" pitchFamily="34" charset="0"/>
              </a:rPr>
              <a:t> della </a:t>
            </a:r>
            <a:r>
              <a:rPr lang="de-CH" sz="29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diversità</a:t>
            </a:r>
            <a:r>
              <a:rPr lang="de-CH" sz="2900" b="1" dirty="0">
                <a:latin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de-CH" sz="2900" b="1" dirty="0" err="1">
                <a:latin typeface="Calibri" panose="020F0502020204030204" pitchFamily="34" charset="0"/>
                <a:cs typeface="Calibri" panose="020F0502020204030204" pitchFamily="34" charset="0"/>
              </a:rPr>
              <a:t>protezione</a:t>
            </a:r>
            <a:r>
              <a:rPr lang="de-CH" sz="29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CH" sz="2900" b="1" dirty="0" err="1">
                <a:latin typeface="Calibri" panose="020F0502020204030204" pitchFamily="34" charset="0"/>
                <a:cs typeface="Calibri" panose="020F0502020204030204" pitchFamily="34" charset="0"/>
              </a:rPr>
              <a:t>contro</a:t>
            </a:r>
            <a:r>
              <a:rPr lang="de-CH" sz="2900" b="1" dirty="0">
                <a:latin typeface="Calibri" panose="020F0502020204030204" pitchFamily="34" charset="0"/>
                <a:cs typeface="Calibri" panose="020F0502020204030204" pitchFamily="34" charset="0"/>
              </a:rPr>
              <a:t> la </a:t>
            </a:r>
            <a:r>
              <a:rPr lang="de-CH" sz="29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discriminazione</a:t>
            </a:r>
            <a:endParaRPr lang="de-CH" sz="2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object 14">
            <a:extLst>
              <a:ext uri="{FF2B5EF4-FFF2-40B4-BE49-F238E27FC236}">
                <a16:creationId xmlns:a16="http://schemas.microsoft.com/office/drawing/2014/main" id="{35F2EF72-147B-D16F-E68B-F9CB068F9FD5}"/>
              </a:ext>
            </a:extLst>
          </p:cNvPr>
          <p:cNvSpPr txBox="1"/>
          <p:nvPr/>
        </p:nvSpPr>
        <p:spPr>
          <a:xfrm>
            <a:off x="3461455" y="10161276"/>
            <a:ext cx="6618605" cy="3924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Interpretariato</a:t>
            </a:r>
            <a:endParaRPr sz="24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object 2">
            <a:extLst>
              <a:ext uri="{FF2B5EF4-FFF2-40B4-BE49-F238E27FC236}">
                <a16:creationId xmlns:a16="http://schemas.microsoft.com/office/drawing/2014/main" id="{FF012A01-C67F-8A2F-50E8-577CF683ECED}"/>
              </a:ext>
            </a:extLst>
          </p:cNvPr>
          <p:cNvSpPr txBox="1"/>
          <p:nvPr/>
        </p:nvSpPr>
        <p:spPr>
          <a:xfrm>
            <a:off x="12793509" y="3101903"/>
            <a:ext cx="2375535" cy="69185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635"/>
              </a:lnSpc>
              <a:spcBef>
                <a:spcPts val="95"/>
              </a:spcBef>
            </a:pPr>
            <a:r>
              <a:rPr lang="de-CH" sz="2200" b="1" spc="-1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  <a:p>
            <a:pPr marL="12700">
              <a:lnSpc>
                <a:spcPts val="2635"/>
              </a:lnSpc>
              <a:spcBef>
                <a:spcPts val="95"/>
              </a:spcBef>
            </a:pPr>
            <a:r>
              <a:rPr lang="de-CH" sz="2200" b="1" spc="-1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  <a:endParaRPr lang="de-CH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object 3">
            <a:extLst>
              <a:ext uri="{FF2B5EF4-FFF2-40B4-BE49-F238E27FC236}">
                <a16:creationId xmlns:a16="http://schemas.microsoft.com/office/drawing/2014/main" id="{A0F99C5B-0038-CC0A-1A08-AE945D18F69F}"/>
              </a:ext>
            </a:extLst>
          </p:cNvPr>
          <p:cNvSpPr txBox="1"/>
          <p:nvPr/>
        </p:nvSpPr>
        <p:spPr>
          <a:xfrm>
            <a:off x="16405783" y="3101903"/>
            <a:ext cx="2067560" cy="6946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635"/>
              </a:lnSpc>
              <a:spcBef>
                <a:spcPts val="95"/>
              </a:spcBef>
            </a:pPr>
            <a:r>
              <a:rPr lang="de-CH" sz="2200" b="1" spc="-1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  <a:p>
            <a:pPr marL="12700">
              <a:lnSpc>
                <a:spcPts val="2635"/>
              </a:lnSpc>
              <a:spcBef>
                <a:spcPts val="95"/>
              </a:spcBef>
            </a:pPr>
            <a:r>
              <a:rPr lang="de-CH" sz="2200" b="1" spc="-1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  <a:endParaRPr lang="de-CH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object 4">
            <a:extLst>
              <a:ext uri="{FF2B5EF4-FFF2-40B4-BE49-F238E27FC236}">
                <a16:creationId xmlns:a16="http://schemas.microsoft.com/office/drawing/2014/main" id="{3854E6A6-ACC9-44A9-C57F-CFB0B5B76B94}"/>
              </a:ext>
            </a:extLst>
          </p:cNvPr>
          <p:cNvSpPr txBox="1"/>
          <p:nvPr/>
        </p:nvSpPr>
        <p:spPr>
          <a:xfrm>
            <a:off x="13348665" y="4130794"/>
            <a:ext cx="582295" cy="3600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de-CH" sz="22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</p:txBody>
      </p:sp>
      <p:sp>
        <p:nvSpPr>
          <p:cNvPr id="31" name="object 5">
            <a:extLst>
              <a:ext uri="{FF2B5EF4-FFF2-40B4-BE49-F238E27FC236}">
                <a16:creationId xmlns:a16="http://schemas.microsoft.com/office/drawing/2014/main" id="{EA475399-4090-8E17-DA98-2B106E2066F2}"/>
              </a:ext>
            </a:extLst>
          </p:cNvPr>
          <p:cNvSpPr txBox="1"/>
          <p:nvPr/>
        </p:nvSpPr>
        <p:spPr>
          <a:xfrm>
            <a:off x="13348665" y="4803896"/>
            <a:ext cx="1961185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de-CH" sz="22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</p:txBody>
      </p:sp>
      <p:sp>
        <p:nvSpPr>
          <p:cNvPr id="34" name="object 6">
            <a:extLst>
              <a:ext uri="{FF2B5EF4-FFF2-40B4-BE49-F238E27FC236}">
                <a16:creationId xmlns:a16="http://schemas.microsoft.com/office/drawing/2014/main" id="{AB7BA611-9351-0840-9110-256A2746A5D1}"/>
              </a:ext>
            </a:extLst>
          </p:cNvPr>
          <p:cNvSpPr txBox="1"/>
          <p:nvPr/>
        </p:nvSpPr>
        <p:spPr>
          <a:xfrm>
            <a:off x="13348664" y="5438518"/>
            <a:ext cx="3561385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de-CH" sz="22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</p:txBody>
      </p:sp>
      <p:sp>
        <p:nvSpPr>
          <p:cNvPr id="35" name="object 6">
            <a:extLst>
              <a:ext uri="{FF2B5EF4-FFF2-40B4-BE49-F238E27FC236}">
                <a16:creationId xmlns:a16="http://schemas.microsoft.com/office/drawing/2014/main" id="{DC87CB26-DA1D-EB53-0F1F-951A5F11A77B}"/>
              </a:ext>
            </a:extLst>
          </p:cNvPr>
          <p:cNvSpPr txBox="1"/>
          <p:nvPr/>
        </p:nvSpPr>
        <p:spPr>
          <a:xfrm>
            <a:off x="13348664" y="6048118"/>
            <a:ext cx="3561385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de-CH" sz="22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  <a:endParaRPr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" name="object 15">
            <a:extLst>
              <a:ext uri="{FF2B5EF4-FFF2-40B4-BE49-F238E27FC236}">
                <a16:creationId xmlns:a16="http://schemas.microsoft.com/office/drawing/2014/main" id="{27473D9A-3E2F-F05F-99EE-30CC972E553B}"/>
              </a:ext>
            </a:extLst>
          </p:cNvPr>
          <p:cNvSpPr/>
          <p:nvPr/>
        </p:nvSpPr>
        <p:spPr>
          <a:xfrm>
            <a:off x="11830162" y="2959980"/>
            <a:ext cx="847090" cy="978535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10384A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0" name="object 15">
            <a:extLst>
              <a:ext uri="{FF2B5EF4-FFF2-40B4-BE49-F238E27FC236}">
                <a16:creationId xmlns:a16="http://schemas.microsoft.com/office/drawing/2014/main" id="{DD5B8022-27F0-37AF-3C5A-54631A6184C5}"/>
              </a:ext>
            </a:extLst>
          </p:cNvPr>
          <p:cNvSpPr/>
          <p:nvPr/>
        </p:nvSpPr>
        <p:spPr>
          <a:xfrm>
            <a:off x="15425132" y="2959980"/>
            <a:ext cx="847090" cy="978535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10384A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2" name="object 15">
            <a:extLst>
              <a:ext uri="{FF2B5EF4-FFF2-40B4-BE49-F238E27FC236}">
                <a16:creationId xmlns:a16="http://schemas.microsoft.com/office/drawing/2014/main" id="{8FD01673-D14F-144F-9C06-9963CDB8440A}"/>
              </a:ext>
            </a:extLst>
          </p:cNvPr>
          <p:cNvSpPr/>
          <p:nvPr/>
        </p:nvSpPr>
        <p:spPr>
          <a:xfrm>
            <a:off x="12815037" y="4095061"/>
            <a:ext cx="411030" cy="474811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10384A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3" name="object 15">
            <a:extLst>
              <a:ext uri="{FF2B5EF4-FFF2-40B4-BE49-F238E27FC236}">
                <a16:creationId xmlns:a16="http://schemas.microsoft.com/office/drawing/2014/main" id="{40CBC636-3818-C0C7-FC35-4AFB0F3D7B90}"/>
              </a:ext>
            </a:extLst>
          </p:cNvPr>
          <p:cNvSpPr/>
          <p:nvPr/>
        </p:nvSpPr>
        <p:spPr>
          <a:xfrm>
            <a:off x="12815037" y="4752983"/>
            <a:ext cx="411030" cy="474811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10384A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4" name="object 15">
            <a:extLst>
              <a:ext uri="{FF2B5EF4-FFF2-40B4-BE49-F238E27FC236}">
                <a16:creationId xmlns:a16="http://schemas.microsoft.com/office/drawing/2014/main" id="{BD2BF9A0-D3A5-1058-A31F-B1456B762090}"/>
              </a:ext>
            </a:extLst>
          </p:cNvPr>
          <p:cNvSpPr/>
          <p:nvPr/>
        </p:nvSpPr>
        <p:spPr>
          <a:xfrm>
            <a:off x="12815037" y="5422056"/>
            <a:ext cx="411030" cy="474811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10384A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5" name="object 15">
            <a:extLst>
              <a:ext uri="{FF2B5EF4-FFF2-40B4-BE49-F238E27FC236}">
                <a16:creationId xmlns:a16="http://schemas.microsoft.com/office/drawing/2014/main" id="{5119D513-78DF-4B60-6F11-2A9FCAD9A30B}"/>
              </a:ext>
            </a:extLst>
          </p:cNvPr>
          <p:cNvSpPr/>
          <p:nvPr/>
        </p:nvSpPr>
        <p:spPr>
          <a:xfrm>
            <a:off x="12815037" y="6068827"/>
            <a:ext cx="411030" cy="474811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10384A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" name="object 15">
            <a:extLst>
              <a:ext uri="{FF2B5EF4-FFF2-40B4-BE49-F238E27FC236}">
                <a16:creationId xmlns:a16="http://schemas.microsoft.com/office/drawing/2014/main" id="{EB586940-4364-195B-6905-6621F5D3F24E}"/>
              </a:ext>
            </a:extLst>
          </p:cNvPr>
          <p:cNvSpPr/>
          <p:nvPr/>
        </p:nvSpPr>
        <p:spPr>
          <a:xfrm>
            <a:off x="2331288" y="8671396"/>
            <a:ext cx="847090" cy="978535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10384A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13">
            <a:extLst>
              <a:ext uri="{FF2B5EF4-FFF2-40B4-BE49-F238E27FC236}">
                <a16:creationId xmlns:a16="http://schemas.microsoft.com/office/drawing/2014/main" id="{4905F8BA-763C-5FAE-5892-E765E4C64231}"/>
              </a:ext>
            </a:extLst>
          </p:cNvPr>
          <p:cNvSpPr/>
          <p:nvPr/>
        </p:nvSpPr>
        <p:spPr>
          <a:xfrm>
            <a:off x="2331288" y="4479291"/>
            <a:ext cx="423545" cy="489584"/>
          </a:xfrm>
          <a:custGeom>
            <a:avLst/>
            <a:gdLst/>
            <a:ahLst/>
            <a:cxnLst/>
            <a:rect l="l" t="t" r="r" b="b"/>
            <a:pathLst>
              <a:path w="423544" h="489585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EA622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4">
            <a:extLst>
              <a:ext uri="{FF2B5EF4-FFF2-40B4-BE49-F238E27FC236}">
                <a16:creationId xmlns:a16="http://schemas.microsoft.com/office/drawing/2014/main" id="{77238171-AC21-8AD4-93DF-7C699383FB0C}"/>
              </a:ext>
            </a:extLst>
          </p:cNvPr>
          <p:cNvSpPr txBox="1"/>
          <p:nvPr/>
        </p:nvSpPr>
        <p:spPr>
          <a:xfrm>
            <a:off x="3461456" y="4477395"/>
            <a:ext cx="1123950" cy="4025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de-CH" sz="2450" b="1" spc="-10" dirty="0">
                <a:latin typeface="Calibri" panose="020F0502020204030204" pitchFamily="34" charset="0"/>
                <a:cs typeface="Calibri" panose="020F0502020204030204" pitchFamily="34" charset="0"/>
              </a:rPr>
              <a:t>Lingua</a:t>
            </a:r>
            <a:endParaRPr sz="24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object 13">
            <a:extLst>
              <a:ext uri="{FF2B5EF4-FFF2-40B4-BE49-F238E27FC236}">
                <a16:creationId xmlns:a16="http://schemas.microsoft.com/office/drawing/2014/main" id="{B3DA005E-DCD8-FD42-6F26-58525544718E}"/>
              </a:ext>
            </a:extLst>
          </p:cNvPr>
          <p:cNvSpPr/>
          <p:nvPr/>
        </p:nvSpPr>
        <p:spPr>
          <a:xfrm>
            <a:off x="2331288" y="3435683"/>
            <a:ext cx="423545" cy="489584"/>
          </a:xfrm>
          <a:custGeom>
            <a:avLst/>
            <a:gdLst/>
            <a:ahLst/>
            <a:cxnLst/>
            <a:rect l="l" t="t" r="r" b="b"/>
            <a:pathLst>
              <a:path w="423544" h="489585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00A0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16">
            <a:extLst>
              <a:ext uri="{FF2B5EF4-FFF2-40B4-BE49-F238E27FC236}">
                <a16:creationId xmlns:a16="http://schemas.microsoft.com/office/drawing/2014/main" id="{2DB54632-11BF-3B2F-DE45-EE143B63A75A}"/>
              </a:ext>
            </a:extLst>
          </p:cNvPr>
          <p:cNvSpPr txBox="1"/>
          <p:nvPr/>
        </p:nvSpPr>
        <p:spPr>
          <a:xfrm>
            <a:off x="3452335" y="5518819"/>
            <a:ext cx="2399665" cy="3924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Prima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infanzia</a:t>
            </a:r>
            <a:endParaRPr lang="de-CH" sz="24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7" name="object 9">
            <a:extLst>
              <a:ext uri="{FF2B5EF4-FFF2-40B4-BE49-F238E27FC236}">
                <a16:creationId xmlns:a16="http://schemas.microsoft.com/office/drawing/2014/main" id="{44DBC613-FB3F-957B-030B-224858FD1014}"/>
              </a:ext>
            </a:extLst>
          </p:cNvPr>
          <p:cNvSpPr/>
          <p:nvPr/>
        </p:nvSpPr>
        <p:spPr>
          <a:xfrm>
            <a:off x="2331288" y="5526579"/>
            <a:ext cx="423545" cy="489584"/>
          </a:xfrm>
          <a:custGeom>
            <a:avLst/>
            <a:gdLst/>
            <a:ahLst/>
            <a:cxnLst/>
            <a:rect l="l" t="t" r="r" b="b"/>
            <a:pathLst>
              <a:path w="423544" h="489585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DC2828"/>
          </a:solidFill>
        </p:spPr>
        <p:txBody>
          <a:bodyPr wrap="square" lIns="0" tIns="0" rIns="0" bIns="0" rtlCol="0"/>
          <a:lstStyle/>
          <a:p>
            <a:endParaRPr dirty="0">
              <a:highlight>
                <a:srgbClr val="DC2828"/>
              </a:highlight>
            </a:endParaRPr>
          </a:p>
        </p:txBody>
      </p:sp>
      <p:sp>
        <p:nvSpPr>
          <p:cNvPr id="38" name="object 18">
            <a:extLst>
              <a:ext uri="{FF2B5EF4-FFF2-40B4-BE49-F238E27FC236}">
                <a16:creationId xmlns:a16="http://schemas.microsoft.com/office/drawing/2014/main" id="{117CE828-1A2C-57FD-9163-44B85DB1CD5C}"/>
              </a:ext>
            </a:extLst>
          </p:cNvPr>
          <p:cNvSpPr/>
          <p:nvPr/>
        </p:nvSpPr>
        <p:spPr>
          <a:xfrm>
            <a:off x="2331288" y="7755891"/>
            <a:ext cx="423545" cy="489584"/>
          </a:xfrm>
          <a:custGeom>
            <a:avLst/>
            <a:gdLst/>
            <a:ahLst/>
            <a:cxnLst/>
            <a:rect l="l" t="t" r="r" b="b"/>
            <a:pathLst>
              <a:path w="423544" h="489584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507E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14">
            <a:extLst>
              <a:ext uri="{FF2B5EF4-FFF2-40B4-BE49-F238E27FC236}">
                <a16:creationId xmlns:a16="http://schemas.microsoft.com/office/drawing/2014/main" id="{26C13675-3A4E-345C-26CE-58B0D4C97C87}"/>
              </a:ext>
            </a:extLst>
          </p:cNvPr>
          <p:cNvSpPr txBox="1"/>
          <p:nvPr/>
        </p:nvSpPr>
        <p:spPr>
          <a:xfrm>
            <a:off x="3461456" y="7799388"/>
            <a:ext cx="5066594" cy="3924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26034">
              <a:lnSpc>
                <a:spcPct val="100000"/>
              </a:lnSpc>
              <a:spcBef>
                <a:spcPts val="1945"/>
              </a:spcBef>
            </a:pP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Vivere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assieme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partecipazione</a:t>
            </a:r>
            <a:endParaRPr lang="de-CH" sz="24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" name="object 17">
            <a:extLst>
              <a:ext uri="{FF2B5EF4-FFF2-40B4-BE49-F238E27FC236}">
                <a16:creationId xmlns:a16="http://schemas.microsoft.com/office/drawing/2014/main" id="{B5E8752B-AB1A-40D4-BAAC-A203FCD8A819}"/>
              </a:ext>
            </a:extLst>
          </p:cNvPr>
          <p:cNvSpPr/>
          <p:nvPr/>
        </p:nvSpPr>
        <p:spPr>
          <a:xfrm>
            <a:off x="2331288" y="6612891"/>
            <a:ext cx="423545" cy="489584"/>
          </a:xfrm>
          <a:custGeom>
            <a:avLst/>
            <a:gdLst/>
            <a:ahLst/>
            <a:cxnLst/>
            <a:rect l="l" t="t" r="r" b="b"/>
            <a:pathLst>
              <a:path w="423544" h="489584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7113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14">
            <a:extLst>
              <a:ext uri="{FF2B5EF4-FFF2-40B4-BE49-F238E27FC236}">
                <a16:creationId xmlns:a16="http://schemas.microsoft.com/office/drawing/2014/main" id="{4FEC30BC-38D2-FE04-9AB4-DB8237100AA8}"/>
              </a:ext>
            </a:extLst>
          </p:cNvPr>
          <p:cNvSpPr txBox="1"/>
          <p:nvPr/>
        </p:nvSpPr>
        <p:spPr>
          <a:xfrm>
            <a:off x="3461456" y="6627172"/>
            <a:ext cx="6361994" cy="3924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27305">
              <a:lnSpc>
                <a:spcPct val="100000"/>
              </a:lnSpc>
              <a:spcBef>
                <a:spcPts val="120"/>
              </a:spcBef>
            </a:pP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Potenziale in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ambito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formativo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occupazionale</a:t>
            </a:r>
            <a:endParaRPr lang="de-CH" sz="24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7" name="Grafik 46">
            <a:extLst>
              <a:ext uri="{FF2B5EF4-FFF2-40B4-BE49-F238E27FC236}">
                <a16:creationId xmlns:a16="http://schemas.microsoft.com/office/drawing/2014/main" id="{532AA264-A021-5FCF-F14B-535F90F146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250" y="149967"/>
            <a:ext cx="1676400" cy="1263259"/>
          </a:xfrm>
          <a:prstGeom prst="rect">
            <a:avLst/>
          </a:prstGeom>
        </p:spPr>
      </p:pic>
      <p:sp>
        <p:nvSpPr>
          <p:cNvPr id="49" name="Textfeld 48">
            <a:extLst>
              <a:ext uri="{FF2B5EF4-FFF2-40B4-BE49-F238E27FC236}">
                <a16:creationId xmlns:a16="http://schemas.microsoft.com/office/drawing/2014/main" id="{11A38954-5974-4CE9-81EE-7005D986A818}"/>
              </a:ext>
            </a:extLst>
          </p:cNvPr>
          <p:cNvSpPr txBox="1"/>
          <p:nvPr/>
        </p:nvSpPr>
        <p:spPr>
          <a:xfrm>
            <a:off x="3357458" y="3450903"/>
            <a:ext cx="7924800" cy="846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it-IT" sz="2450" b="1" dirty="0">
                <a:latin typeface="Calibri" panose="020F0502020204030204" pitchFamily="34" charset="0"/>
                <a:cs typeface="Calibri" panose="020F0502020204030204" pitchFamily="34" charset="0"/>
              </a:rPr>
              <a:t>Informazione, chiarimento del bisogno d’integrazione e consulenza</a:t>
            </a:r>
            <a:endParaRPr lang="it-IT" sz="245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10575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10">
            <a:extLst>
              <a:ext uri="{FF2B5EF4-FFF2-40B4-BE49-F238E27FC236}">
                <a16:creationId xmlns:a16="http://schemas.microsoft.com/office/drawing/2014/main" id="{1EA9CBDE-6CF7-6311-09B3-B6E59966F42A}"/>
              </a:ext>
            </a:extLst>
          </p:cNvPr>
          <p:cNvSpPr/>
          <p:nvPr/>
        </p:nvSpPr>
        <p:spPr>
          <a:xfrm>
            <a:off x="10682685" y="2374550"/>
            <a:ext cx="7204075" cy="8318500"/>
          </a:xfrm>
          <a:custGeom>
            <a:avLst/>
            <a:gdLst/>
            <a:ahLst/>
            <a:cxnLst/>
            <a:rect l="l" t="t" r="r" b="b"/>
            <a:pathLst>
              <a:path w="7204075" h="8318500">
                <a:moveTo>
                  <a:pt x="7203529" y="0"/>
                </a:moveTo>
                <a:lnTo>
                  <a:pt x="0" y="4158962"/>
                </a:lnTo>
                <a:lnTo>
                  <a:pt x="7203529" y="8317924"/>
                </a:lnTo>
                <a:lnTo>
                  <a:pt x="7203529" y="8209100"/>
                </a:lnTo>
                <a:lnTo>
                  <a:pt x="7140704" y="8209100"/>
                </a:lnTo>
                <a:lnTo>
                  <a:pt x="125650" y="4158962"/>
                </a:lnTo>
                <a:lnTo>
                  <a:pt x="7140704" y="108813"/>
                </a:lnTo>
                <a:lnTo>
                  <a:pt x="7203529" y="108813"/>
                </a:lnTo>
                <a:lnTo>
                  <a:pt x="7203529" y="0"/>
                </a:lnTo>
                <a:close/>
              </a:path>
              <a:path w="7204075" h="8318500">
                <a:moveTo>
                  <a:pt x="7203529" y="108813"/>
                </a:moveTo>
                <a:lnTo>
                  <a:pt x="7140704" y="108813"/>
                </a:lnTo>
                <a:lnTo>
                  <a:pt x="7140704" y="8209100"/>
                </a:lnTo>
                <a:lnTo>
                  <a:pt x="7203529" y="8209100"/>
                </a:lnTo>
                <a:lnTo>
                  <a:pt x="7203529" y="10881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1" name="object 2">
            <a:extLst>
              <a:ext uri="{FF2B5EF4-FFF2-40B4-BE49-F238E27FC236}">
                <a16:creationId xmlns:a16="http://schemas.microsoft.com/office/drawing/2014/main" id="{B3D4F5AD-2CEA-7721-D847-C2CEA455E2E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95660" y="1413226"/>
            <a:ext cx="11185390" cy="7739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de-CH" dirty="0" err="1"/>
              <a:t>Settore</a:t>
            </a:r>
            <a:r>
              <a:rPr lang="de-CH" dirty="0"/>
              <a:t> di </a:t>
            </a:r>
            <a:r>
              <a:rPr lang="de-CH" dirty="0" err="1"/>
              <a:t>promozione</a:t>
            </a:r>
            <a:r>
              <a:rPr lang="de-CH" spc="-2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CH" spc="-20" dirty="0" err="1">
                <a:latin typeface="Calibri" panose="020F0502020204030204" pitchFamily="34" charset="0"/>
                <a:cs typeface="Calibri" panose="020F0502020204030204" pitchFamily="34" charset="0"/>
              </a:rPr>
              <a:t>interpretariato</a:t>
            </a:r>
            <a:endParaRPr lang="de-CH" spc="-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object 13">
            <a:extLst>
              <a:ext uri="{FF2B5EF4-FFF2-40B4-BE49-F238E27FC236}">
                <a16:creationId xmlns:a16="http://schemas.microsoft.com/office/drawing/2014/main" id="{17448C85-0EB6-C09A-274F-50068F2C1FEF}"/>
              </a:ext>
            </a:extLst>
          </p:cNvPr>
          <p:cNvSpPr/>
          <p:nvPr/>
        </p:nvSpPr>
        <p:spPr>
          <a:xfrm>
            <a:off x="2331288" y="4479291"/>
            <a:ext cx="423545" cy="489584"/>
          </a:xfrm>
          <a:custGeom>
            <a:avLst/>
            <a:gdLst/>
            <a:ahLst/>
            <a:cxnLst/>
            <a:rect l="l" t="t" r="r" b="b"/>
            <a:pathLst>
              <a:path w="423544" h="489585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EA622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4">
            <a:extLst>
              <a:ext uri="{FF2B5EF4-FFF2-40B4-BE49-F238E27FC236}">
                <a16:creationId xmlns:a16="http://schemas.microsoft.com/office/drawing/2014/main" id="{0AF70E19-A8B0-EB32-7C76-CAA26B30B3E3}"/>
              </a:ext>
            </a:extLst>
          </p:cNvPr>
          <p:cNvSpPr txBox="1"/>
          <p:nvPr/>
        </p:nvSpPr>
        <p:spPr>
          <a:xfrm>
            <a:off x="3461456" y="4477395"/>
            <a:ext cx="1123950" cy="4025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de-CH" sz="2450" b="1" spc="-10" dirty="0">
                <a:latin typeface="Calibri" panose="020F0502020204030204" pitchFamily="34" charset="0"/>
                <a:cs typeface="Calibri" panose="020F0502020204030204" pitchFamily="34" charset="0"/>
              </a:rPr>
              <a:t>Lingua</a:t>
            </a:r>
            <a:endParaRPr sz="24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object 14">
            <a:extLst>
              <a:ext uri="{FF2B5EF4-FFF2-40B4-BE49-F238E27FC236}">
                <a16:creationId xmlns:a16="http://schemas.microsoft.com/office/drawing/2014/main" id="{35F2EF72-147B-D16F-E68B-F9CB068F9FD5}"/>
              </a:ext>
            </a:extLst>
          </p:cNvPr>
          <p:cNvSpPr txBox="1"/>
          <p:nvPr/>
        </p:nvSpPr>
        <p:spPr>
          <a:xfrm>
            <a:off x="3461455" y="10126649"/>
            <a:ext cx="6971595" cy="46166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de-CH" sz="2900" b="1" dirty="0" err="1">
                <a:latin typeface="Calibri" panose="020F0502020204030204" pitchFamily="34" charset="0"/>
                <a:cs typeface="Calibri" panose="020F0502020204030204" pitchFamily="34" charset="0"/>
              </a:rPr>
              <a:t>Interpretariato</a:t>
            </a:r>
            <a:endParaRPr sz="2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object 13">
            <a:extLst>
              <a:ext uri="{FF2B5EF4-FFF2-40B4-BE49-F238E27FC236}">
                <a16:creationId xmlns:a16="http://schemas.microsoft.com/office/drawing/2014/main" id="{C4261534-70B8-58AC-009B-B70EC5B09BFE}"/>
              </a:ext>
            </a:extLst>
          </p:cNvPr>
          <p:cNvSpPr/>
          <p:nvPr/>
        </p:nvSpPr>
        <p:spPr>
          <a:xfrm>
            <a:off x="2331288" y="3435683"/>
            <a:ext cx="423545" cy="489584"/>
          </a:xfrm>
          <a:custGeom>
            <a:avLst/>
            <a:gdLst/>
            <a:ahLst/>
            <a:cxnLst/>
            <a:rect l="l" t="t" r="r" b="b"/>
            <a:pathLst>
              <a:path w="423544" h="489585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00A0B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16">
            <a:extLst>
              <a:ext uri="{FF2B5EF4-FFF2-40B4-BE49-F238E27FC236}">
                <a16:creationId xmlns:a16="http://schemas.microsoft.com/office/drawing/2014/main" id="{84AA815B-21B4-929E-AF71-71C872316E7A}"/>
              </a:ext>
            </a:extLst>
          </p:cNvPr>
          <p:cNvSpPr txBox="1"/>
          <p:nvPr/>
        </p:nvSpPr>
        <p:spPr>
          <a:xfrm>
            <a:off x="3452335" y="5518819"/>
            <a:ext cx="2399665" cy="3924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Prima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infanzia</a:t>
            </a:r>
            <a:endParaRPr lang="de-CH" sz="24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object 9">
            <a:extLst>
              <a:ext uri="{FF2B5EF4-FFF2-40B4-BE49-F238E27FC236}">
                <a16:creationId xmlns:a16="http://schemas.microsoft.com/office/drawing/2014/main" id="{55DE6CFD-BFC7-BE98-9A42-1A16F3468E4C}"/>
              </a:ext>
            </a:extLst>
          </p:cNvPr>
          <p:cNvSpPr/>
          <p:nvPr/>
        </p:nvSpPr>
        <p:spPr>
          <a:xfrm>
            <a:off x="2331288" y="5526579"/>
            <a:ext cx="423545" cy="489584"/>
          </a:xfrm>
          <a:custGeom>
            <a:avLst/>
            <a:gdLst/>
            <a:ahLst/>
            <a:cxnLst/>
            <a:rect l="l" t="t" r="r" b="b"/>
            <a:pathLst>
              <a:path w="423544" h="489585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DC2828"/>
          </a:solidFill>
        </p:spPr>
        <p:txBody>
          <a:bodyPr wrap="square" lIns="0" tIns="0" rIns="0" bIns="0" rtlCol="0"/>
          <a:lstStyle/>
          <a:p>
            <a:endParaRPr dirty="0">
              <a:highlight>
                <a:srgbClr val="DC2828"/>
              </a:highlight>
            </a:endParaRPr>
          </a:p>
        </p:txBody>
      </p:sp>
      <p:sp>
        <p:nvSpPr>
          <p:cNvPr id="28" name="object 2">
            <a:extLst>
              <a:ext uri="{FF2B5EF4-FFF2-40B4-BE49-F238E27FC236}">
                <a16:creationId xmlns:a16="http://schemas.microsoft.com/office/drawing/2014/main" id="{FF012A01-C67F-8A2F-50E8-577CF683ECED}"/>
              </a:ext>
            </a:extLst>
          </p:cNvPr>
          <p:cNvSpPr txBox="1"/>
          <p:nvPr/>
        </p:nvSpPr>
        <p:spPr>
          <a:xfrm>
            <a:off x="12793509" y="3101903"/>
            <a:ext cx="2375535" cy="69185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635"/>
              </a:lnSpc>
              <a:spcBef>
                <a:spcPts val="95"/>
              </a:spcBef>
            </a:pPr>
            <a:r>
              <a:rPr lang="de-CH" sz="2200" b="1" spc="-1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  <a:p>
            <a:pPr marL="12700">
              <a:lnSpc>
                <a:spcPts val="2635"/>
              </a:lnSpc>
              <a:spcBef>
                <a:spcPts val="95"/>
              </a:spcBef>
            </a:pPr>
            <a:r>
              <a:rPr lang="de-CH" sz="2200" b="1" spc="-1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  <a:endParaRPr lang="de-CH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object 3">
            <a:extLst>
              <a:ext uri="{FF2B5EF4-FFF2-40B4-BE49-F238E27FC236}">
                <a16:creationId xmlns:a16="http://schemas.microsoft.com/office/drawing/2014/main" id="{A0F99C5B-0038-CC0A-1A08-AE945D18F69F}"/>
              </a:ext>
            </a:extLst>
          </p:cNvPr>
          <p:cNvSpPr txBox="1"/>
          <p:nvPr/>
        </p:nvSpPr>
        <p:spPr>
          <a:xfrm>
            <a:off x="16405783" y="3101903"/>
            <a:ext cx="2067560" cy="6946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635"/>
              </a:lnSpc>
              <a:spcBef>
                <a:spcPts val="95"/>
              </a:spcBef>
            </a:pPr>
            <a:r>
              <a:rPr lang="de-CH" sz="2200" b="1" spc="-1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  <a:p>
            <a:pPr marL="12700">
              <a:lnSpc>
                <a:spcPts val="2635"/>
              </a:lnSpc>
              <a:spcBef>
                <a:spcPts val="95"/>
              </a:spcBef>
            </a:pPr>
            <a:r>
              <a:rPr lang="de-CH" sz="2200" b="1" spc="-1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  <a:endParaRPr lang="de-CH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object 4">
            <a:extLst>
              <a:ext uri="{FF2B5EF4-FFF2-40B4-BE49-F238E27FC236}">
                <a16:creationId xmlns:a16="http://schemas.microsoft.com/office/drawing/2014/main" id="{3854E6A6-ACC9-44A9-C57F-CFB0B5B76B94}"/>
              </a:ext>
            </a:extLst>
          </p:cNvPr>
          <p:cNvSpPr txBox="1"/>
          <p:nvPr/>
        </p:nvSpPr>
        <p:spPr>
          <a:xfrm>
            <a:off x="13348665" y="4130794"/>
            <a:ext cx="582295" cy="3600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de-CH" sz="22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</p:txBody>
      </p:sp>
      <p:sp>
        <p:nvSpPr>
          <p:cNvPr id="31" name="object 5">
            <a:extLst>
              <a:ext uri="{FF2B5EF4-FFF2-40B4-BE49-F238E27FC236}">
                <a16:creationId xmlns:a16="http://schemas.microsoft.com/office/drawing/2014/main" id="{EA475399-4090-8E17-DA98-2B106E2066F2}"/>
              </a:ext>
            </a:extLst>
          </p:cNvPr>
          <p:cNvSpPr txBox="1"/>
          <p:nvPr/>
        </p:nvSpPr>
        <p:spPr>
          <a:xfrm>
            <a:off x="13348665" y="4803896"/>
            <a:ext cx="1961185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de-CH" sz="22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</p:txBody>
      </p:sp>
      <p:sp>
        <p:nvSpPr>
          <p:cNvPr id="34" name="object 6">
            <a:extLst>
              <a:ext uri="{FF2B5EF4-FFF2-40B4-BE49-F238E27FC236}">
                <a16:creationId xmlns:a16="http://schemas.microsoft.com/office/drawing/2014/main" id="{AB7BA611-9351-0840-9110-256A2746A5D1}"/>
              </a:ext>
            </a:extLst>
          </p:cNvPr>
          <p:cNvSpPr txBox="1"/>
          <p:nvPr/>
        </p:nvSpPr>
        <p:spPr>
          <a:xfrm>
            <a:off x="13348664" y="5438518"/>
            <a:ext cx="3561385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de-CH" sz="22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</p:txBody>
      </p:sp>
      <p:sp>
        <p:nvSpPr>
          <p:cNvPr id="35" name="object 6">
            <a:extLst>
              <a:ext uri="{FF2B5EF4-FFF2-40B4-BE49-F238E27FC236}">
                <a16:creationId xmlns:a16="http://schemas.microsoft.com/office/drawing/2014/main" id="{DC87CB26-DA1D-EB53-0F1F-951A5F11A77B}"/>
              </a:ext>
            </a:extLst>
          </p:cNvPr>
          <p:cNvSpPr txBox="1"/>
          <p:nvPr/>
        </p:nvSpPr>
        <p:spPr>
          <a:xfrm>
            <a:off x="13348664" y="6048118"/>
            <a:ext cx="3561385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de-CH" sz="22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  <a:endParaRPr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6" name="object 15">
            <a:extLst>
              <a:ext uri="{FF2B5EF4-FFF2-40B4-BE49-F238E27FC236}">
                <a16:creationId xmlns:a16="http://schemas.microsoft.com/office/drawing/2014/main" id="{27473D9A-3E2F-F05F-99EE-30CC972E553B}"/>
              </a:ext>
            </a:extLst>
          </p:cNvPr>
          <p:cNvSpPr/>
          <p:nvPr/>
        </p:nvSpPr>
        <p:spPr>
          <a:xfrm>
            <a:off x="11830162" y="2959980"/>
            <a:ext cx="847090" cy="978535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81B322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0" name="object 15">
            <a:extLst>
              <a:ext uri="{FF2B5EF4-FFF2-40B4-BE49-F238E27FC236}">
                <a16:creationId xmlns:a16="http://schemas.microsoft.com/office/drawing/2014/main" id="{DD5B8022-27F0-37AF-3C5A-54631A6184C5}"/>
              </a:ext>
            </a:extLst>
          </p:cNvPr>
          <p:cNvSpPr/>
          <p:nvPr/>
        </p:nvSpPr>
        <p:spPr>
          <a:xfrm>
            <a:off x="15425132" y="2959980"/>
            <a:ext cx="847090" cy="978535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81B322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2" name="object 15">
            <a:extLst>
              <a:ext uri="{FF2B5EF4-FFF2-40B4-BE49-F238E27FC236}">
                <a16:creationId xmlns:a16="http://schemas.microsoft.com/office/drawing/2014/main" id="{8FD01673-D14F-144F-9C06-9963CDB8440A}"/>
              </a:ext>
            </a:extLst>
          </p:cNvPr>
          <p:cNvSpPr/>
          <p:nvPr/>
        </p:nvSpPr>
        <p:spPr>
          <a:xfrm>
            <a:off x="12815037" y="4095061"/>
            <a:ext cx="411030" cy="474811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81B322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3" name="object 15">
            <a:extLst>
              <a:ext uri="{FF2B5EF4-FFF2-40B4-BE49-F238E27FC236}">
                <a16:creationId xmlns:a16="http://schemas.microsoft.com/office/drawing/2014/main" id="{40CBC636-3818-C0C7-FC35-4AFB0F3D7B90}"/>
              </a:ext>
            </a:extLst>
          </p:cNvPr>
          <p:cNvSpPr/>
          <p:nvPr/>
        </p:nvSpPr>
        <p:spPr>
          <a:xfrm>
            <a:off x="12815037" y="4752983"/>
            <a:ext cx="411030" cy="474811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81B322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4" name="object 15">
            <a:extLst>
              <a:ext uri="{FF2B5EF4-FFF2-40B4-BE49-F238E27FC236}">
                <a16:creationId xmlns:a16="http://schemas.microsoft.com/office/drawing/2014/main" id="{BD2BF9A0-D3A5-1058-A31F-B1456B762090}"/>
              </a:ext>
            </a:extLst>
          </p:cNvPr>
          <p:cNvSpPr/>
          <p:nvPr/>
        </p:nvSpPr>
        <p:spPr>
          <a:xfrm>
            <a:off x="12815037" y="5422056"/>
            <a:ext cx="411030" cy="474811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81B322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5" name="object 15">
            <a:extLst>
              <a:ext uri="{FF2B5EF4-FFF2-40B4-BE49-F238E27FC236}">
                <a16:creationId xmlns:a16="http://schemas.microsoft.com/office/drawing/2014/main" id="{5119D513-78DF-4B60-6F11-2A9FCAD9A30B}"/>
              </a:ext>
            </a:extLst>
          </p:cNvPr>
          <p:cNvSpPr/>
          <p:nvPr/>
        </p:nvSpPr>
        <p:spPr>
          <a:xfrm>
            <a:off x="12815037" y="6068827"/>
            <a:ext cx="411030" cy="474811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81B322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" name="object 18">
            <a:extLst>
              <a:ext uri="{FF2B5EF4-FFF2-40B4-BE49-F238E27FC236}">
                <a16:creationId xmlns:a16="http://schemas.microsoft.com/office/drawing/2014/main" id="{CF23B661-881B-757A-9AE8-FCE4D22078BA}"/>
              </a:ext>
            </a:extLst>
          </p:cNvPr>
          <p:cNvSpPr/>
          <p:nvPr/>
        </p:nvSpPr>
        <p:spPr>
          <a:xfrm>
            <a:off x="2331288" y="7755891"/>
            <a:ext cx="423545" cy="489584"/>
          </a:xfrm>
          <a:custGeom>
            <a:avLst/>
            <a:gdLst/>
            <a:ahLst/>
            <a:cxnLst/>
            <a:rect l="l" t="t" r="r" b="b"/>
            <a:pathLst>
              <a:path w="423544" h="489584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507E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14">
            <a:extLst>
              <a:ext uri="{FF2B5EF4-FFF2-40B4-BE49-F238E27FC236}">
                <a16:creationId xmlns:a16="http://schemas.microsoft.com/office/drawing/2014/main" id="{E4EB4982-A094-999B-5B5F-1AB8B6FC9769}"/>
              </a:ext>
            </a:extLst>
          </p:cNvPr>
          <p:cNvSpPr txBox="1"/>
          <p:nvPr/>
        </p:nvSpPr>
        <p:spPr>
          <a:xfrm>
            <a:off x="3461456" y="7799388"/>
            <a:ext cx="5066594" cy="3924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26034">
              <a:lnSpc>
                <a:spcPct val="100000"/>
              </a:lnSpc>
              <a:spcBef>
                <a:spcPts val="1945"/>
              </a:spcBef>
            </a:pP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Vivere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assieme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partecipazione</a:t>
            </a:r>
            <a:endParaRPr lang="de-CH" sz="24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object 17">
            <a:extLst>
              <a:ext uri="{FF2B5EF4-FFF2-40B4-BE49-F238E27FC236}">
                <a16:creationId xmlns:a16="http://schemas.microsoft.com/office/drawing/2014/main" id="{39765E1C-EB72-669B-E7D8-5B227A8CB343}"/>
              </a:ext>
            </a:extLst>
          </p:cNvPr>
          <p:cNvSpPr/>
          <p:nvPr/>
        </p:nvSpPr>
        <p:spPr>
          <a:xfrm>
            <a:off x="2331288" y="6612891"/>
            <a:ext cx="423545" cy="489584"/>
          </a:xfrm>
          <a:custGeom>
            <a:avLst/>
            <a:gdLst/>
            <a:ahLst/>
            <a:cxnLst/>
            <a:rect l="l" t="t" r="r" b="b"/>
            <a:pathLst>
              <a:path w="423544" h="489584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7113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>
            <a:extLst>
              <a:ext uri="{FF2B5EF4-FFF2-40B4-BE49-F238E27FC236}">
                <a16:creationId xmlns:a16="http://schemas.microsoft.com/office/drawing/2014/main" id="{C65E7D5A-EC2A-E8ED-77B5-C14A0A45E8C3}"/>
              </a:ext>
            </a:extLst>
          </p:cNvPr>
          <p:cNvSpPr txBox="1"/>
          <p:nvPr/>
        </p:nvSpPr>
        <p:spPr>
          <a:xfrm>
            <a:off x="3461456" y="6627172"/>
            <a:ext cx="6361994" cy="3924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27305">
              <a:lnSpc>
                <a:spcPct val="100000"/>
              </a:lnSpc>
              <a:spcBef>
                <a:spcPts val="120"/>
              </a:spcBef>
            </a:pP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Potenziale in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ambito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formativo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occupazionale</a:t>
            </a:r>
            <a:endParaRPr lang="de-CH" sz="24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object 19">
            <a:extLst>
              <a:ext uri="{FF2B5EF4-FFF2-40B4-BE49-F238E27FC236}">
                <a16:creationId xmlns:a16="http://schemas.microsoft.com/office/drawing/2014/main" id="{D37CBA1D-D06E-884B-6620-2E02112286EF}"/>
              </a:ext>
            </a:extLst>
          </p:cNvPr>
          <p:cNvSpPr/>
          <p:nvPr/>
        </p:nvSpPr>
        <p:spPr>
          <a:xfrm>
            <a:off x="2331288" y="8872246"/>
            <a:ext cx="423545" cy="489584"/>
          </a:xfrm>
          <a:custGeom>
            <a:avLst/>
            <a:gdLst/>
            <a:ahLst/>
            <a:cxnLst/>
            <a:rect l="l" t="t" r="r" b="b"/>
            <a:pathLst>
              <a:path w="423544" h="489584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1038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14">
            <a:extLst>
              <a:ext uri="{FF2B5EF4-FFF2-40B4-BE49-F238E27FC236}">
                <a16:creationId xmlns:a16="http://schemas.microsoft.com/office/drawing/2014/main" id="{779F408B-3C3B-7BEF-7D45-138BA355115F}"/>
              </a:ext>
            </a:extLst>
          </p:cNvPr>
          <p:cNvSpPr txBox="1"/>
          <p:nvPr/>
        </p:nvSpPr>
        <p:spPr>
          <a:xfrm>
            <a:off x="3461455" y="8865339"/>
            <a:ext cx="8376850" cy="3924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Gestione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della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diversità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protezione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contro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la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discriminazione</a:t>
            </a:r>
            <a:endParaRPr lang="de-CH" sz="24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object 15">
            <a:extLst>
              <a:ext uri="{FF2B5EF4-FFF2-40B4-BE49-F238E27FC236}">
                <a16:creationId xmlns:a16="http://schemas.microsoft.com/office/drawing/2014/main" id="{913F7C46-9681-8245-ADF4-AD0C8A48538C}"/>
              </a:ext>
            </a:extLst>
          </p:cNvPr>
          <p:cNvSpPr/>
          <p:nvPr/>
        </p:nvSpPr>
        <p:spPr>
          <a:xfrm>
            <a:off x="2331288" y="9868215"/>
            <a:ext cx="847090" cy="978535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81B322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15" name="Grafik 14">
            <a:extLst>
              <a:ext uri="{FF2B5EF4-FFF2-40B4-BE49-F238E27FC236}">
                <a16:creationId xmlns:a16="http://schemas.microsoft.com/office/drawing/2014/main" id="{EBFE7A7D-930E-93A7-9A6E-51304F566F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250" y="149967"/>
            <a:ext cx="1676400" cy="1263259"/>
          </a:xfrm>
          <a:prstGeom prst="rect">
            <a:avLst/>
          </a:prstGeom>
        </p:spPr>
      </p:pic>
      <p:sp>
        <p:nvSpPr>
          <p:cNvPr id="32" name="Textfeld 31">
            <a:extLst>
              <a:ext uri="{FF2B5EF4-FFF2-40B4-BE49-F238E27FC236}">
                <a16:creationId xmlns:a16="http://schemas.microsoft.com/office/drawing/2014/main" id="{25263D1A-026A-48A0-AB93-7BBE8C6554DF}"/>
              </a:ext>
            </a:extLst>
          </p:cNvPr>
          <p:cNvSpPr txBox="1"/>
          <p:nvPr/>
        </p:nvSpPr>
        <p:spPr>
          <a:xfrm>
            <a:off x="3318779" y="3436589"/>
            <a:ext cx="7924800" cy="846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it-IT" sz="2450" b="1" dirty="0">
                <a:latin typeface="Calibri" panose="020F0502020204030204" pitchFamily="34" charset="0"/>
                <a:cs typeface="Calibri" panose="020F0502020204030204" pitchFamily="34" charset="0"/>
              </a:rPr>
              <a:t>Informazione, chiarimento del bisogno d’integrazione e consulenza</a:t>
            </a:r>
            <a:endParaRPr lang="it-IT" sz="245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150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27E4FA41-29AD-006E-221F-1ED972A71D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250" y="149967"/>
            <a:ext cx="1676400" cy="1263259"/>
          </a:xfrm>
          <a:prstGeom prst="rect">
            <a:avLst/>
          </a:prstGeom>
        </p:spPr>
      </p:pic>
      <p:sp>
        <p:nvSpPr>
          <p:cNvPr id="5" name="object 11">
            <a:extLst>
              <a:ext uri="{FF2B5EF4-FFF2-40B4-BE49-F238E27FC236}">
                <a16:creationId xmlns:a16="http://schemas.microsoft.com/office/drawing/2014/main" id="{E4D33434-AE76-9CCC-C0D8-78EDCED1001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95660" y="1413226"/>
            <a:ext cx="10118590" cy="153567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de-CH" spc="-10" dirty="0" err="1">
                <a:latin typeface="+mj-lt"/>
              </a:rPr>
              <a:t>Obiettivi</a:t>
            </a:r>
            <a:r>
              <a:rPr lang="de-CH" spc="-10" dirty="0">
                <a:latin typeface="+mj-lt"/>
              </a:rPr>
              <a:t> della </a:t>
            </a:r>
            <a:r>
              <a:rPr lang="de-CH" spc="-10" dirty="0" err="1">
                <a:latin typeface="+mj-lt"/>
              </a:rPr>
              <a:t>politica</a:t>
            </a:r>
            <a:r>
              <a:rPr lang="de-CH" spc="-10" dirty="0">
                <a:latin typeface="+mj-lt"/>
              </a:rPr>
              <a:t> </a:t>
            </a:r>
            <a:r>
              <a:rPr lang="de-CH" spc="-10" dirty="0" err="1">
                <a:latin typeface="+mj-lt"/>
              </a:rPr>
              <a:t>d’integrazione</a:t>
            </a:r>
            <a:r>
              <a:rPr lang="de-CH" spc="-10" dirty="0">
                <a:latin typeface="+mj-lt"/>
              </a:rPr>
              <a:t> </a:t>
            </a:r>
            <a:r>
              <a:rPr lang="de-CH" spc="-10" dirty="0" err="1">
                <a:latin typeface="+mj-lt"/>
              </a:rPr>
              <a:t>svizzera</a:t>
            </a:r>
            <a:endParaRPr spc="-10" dirty="0">
              <a:latin typeface="+mj-lt"/>
            </a:endParaRPr>
          </a:p>
        </p:txBody>
      </p:sp>
      <p:sp>
        <p:nvSpPr>
          <p:cNvPr id="6" name="object 13">
            <a:extLst>
              <a:ext uri="{FF2B5EF4-FFF2-40B4-BE49-F238E27FC236}">
                <a16:creationId xmlns:a16="http://schemas.microsoft.com/office/drawing/2014/main" id="{CA837ECB-8E79-83EC-B478-AC9DF54A592D}"/>
              </a:ext>
            </a:extLst>
          </p:cNvPr>
          <p:cNvSpPr/>
          <p:nvPr/>
        </p:nvSpPr>
        <p:spPr>
          <a:xfrm>
            <a:off x="2295660" y="3660404"/>
            <a:ext cx="847090" cy="978535"/>
          </a:xfrm>
          <a:custGeom>
            <a:avLst/>
            <a:gdLst/>
            <a:ahLst/>
            <a:cxnLst/>
            <a:rect l="l" t="t" r="r" b="b"/>
            <a:pathLst>
              <a:path w="423544" h="489585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00B4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14">
            <a:extLst>
              <a:ext uri="{FF2B5EF4-FFF2-40B4-BE49-F238E27FC236}">
                <a16:creationId xmlns:a16="http://schemas.microsoft.com/office/drawing/2014/main" id="{C38104CF-7479-8358-B030-2AF93FEDC11F}"/>
              </a:ext>
            </a:extLst>
          </p:cNvPr>
          <p:cNvSpPr txBox="1"/>
          <p:nvPr/>
        </p:nvSpPr>
        <p:spPr>
          <a:xfrm>
            <a:off x="3498850" y="3764950"/>
            <a:ext cx="6819194" cy="769441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26034">
              <a:spcBef>
                <a:spcPts val="1945"/>
              </a:spcBef>
            </a:pPr>
            <a:r>
              <a:rPr lang="it-IT" sz="2450" b="1" dirty="0">
                <a:latin typeface="Calibri" panose="020F0502020204030204" pitchFamily="34" charset="0"/>
                <a:cs typeface="Calibri" panose="020F0502020204030204" pitchFamily="34" charset="0"/>
              </a:rPr>
              <a:t>Promuove le pari opportunità e la partecipazione della popolazione straniera</a:t>
            </a:r>
            <a:endParaRPr sz="245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object 16">
            <a:extLst>
              <a:ext uri="{FF2B5EF4-FFF2-40B4-BE49-F238E27FC236}">
                <a16:creationId xmlns:a16="http://schemas.microsoft.com/office/drawing/2014/main" id="{D9C449DA-7B6D-4411-E45A-A32A942E6D0F}"/>
              </a:ext>
            </a:extLst>
          </p:cNvPr>
          <p:cNvSpPr txBox="1"/>
          <p:nvPr/>
        </p:nvSpPr>
        <p:spPr>
          <a:xfrm>
            <a:off x="3500383" y="5086444"/>
            <a:ext cx="6361994" cy="769441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26034">
              <a:lnSpc>
                <a:spcPct val="100000"/>
              </a:lnSpc>
              <a:spcBef>
                <a:spcPts val="1945"/>
              </a:spcBef>
            </a:pPr>
            <a:r>
              <a:rPr lang="it-IT" sz="2450" b="1" dirty="0">
                <a:latin typeface="Calibri" panose="020F0502020204030204" pitchFamily="34" charset="0"/>
                <a:cs typeface="Calibri" panose="020F0502020204030204" pitchFamily="34" charset="0"/>
              </a:rPr>
              <a:t>Punta sulla responsabilità personale e richiede il contributo degli stranieri</a:t>
            </a:r>
            <a:endParaRPr sz="245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object 17">
            <a:extLst>
              <a:ext uri="{FF2B5EF4-FFF2-40B4-BE49-F238E27FC236}">
                <a16:creationId xmlns:a16="http://schemas.microsoft.com/office/drawing/2014/main" id="{136FDF35-E049-B6EF-12D7-78C7A3E2A3B5}"/>
              </a:ext>
            </a:extLst>
          </p:cNvPr>
          <p:cNvSpPr/>
          <p:nvPr/>
        </p:nvSpPr>
        <p:spPr>
          <a:xfrm>
            <a:off x="2307027" y="6410542"/>
            <a:ext cx="858457" cy="909369"/>
          </a:xfrm>
          <a:custGeom>
            <a:avLst/>
            <a:gdLst/>
            <a:ahLst/>
            <a:cxnLst/>
            <a:rect l="l" t="t" r="r" b="b"/>
            <a:pathLst>
              <a:path w="423544" h="489584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0000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8">
            <a:extLst>
              <a:ext uri="{FF2B5EF4-FFF2-40B4-BE49-F238E27FC236}">
                <a16:creationId xmlns:a16="http://schemas.microsoft.com/office/drawing/2014/main" id="{F9D999B9-5481-79E4-7EF3-3D4D0A670047}"/>
              </a:ext>
            </a:extLst>
          </p:cNvPr>
          <p:cNvSpPr/>
          <p:nvPr/>
        </p:nvSpPr>
        <p:spPr>
          <a:xfrm>
            <a:off x="2307027" y="7804606"/>
            <a:ext cx="858456" cy="909369"/>
          </a:xfrm>
          <a:custGeom>
            <a:avLst/>
            <a:gdLst/>
            <a:ahLst/>
            <a:cxnLst/>
            <a:rect l="l" t="t" r="r" b="b"/>
            <a:pathLst>
              <a:path w="423544" h="489584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00003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4">
            <a:extLst>
              <a:ext uri="{FF2B5EF4-FFF2-40B4-BE49-F238E27FC236}">
                <a16:creationId xmlns:a16="http://schemas.microsoft.com/office/drawing/2014/main" id="{251AFC31-1B48-E3C7-15B1-26D27D99A390}"/>
              </a:ext>
            </a:extLst>
          </p:cNvPr>
          <p:cNvSpPr txBox="1"/>
          <p:nvPr/>
        </p:nvSpPr>
        <p:spPr>
          <a:xfrm>
            <a:off x="3498850" y="6480507"/>
            <a:ext cx="6361994" cy="3924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26034">
              <a:spcBef>
                <a:spcPts val="1945"/>
              </a:spcBef>
            </a:pPr>
            <a:r>
              <a:rPr lang="it-IT" sz="2450" b="1" dirty="0">
                <a:latin typeface="Calibri" panose="020F0502020204030204" pitchFamily="34" charset="0"/>
                <a:cs typeface="Calibri" panose="020F0502020204030204" pitchFamily="34" charset="0"/>
              </a:rPr>
              <a:t>Usa il potenziale della popolazione straniera</a:t>
            </a:r>
            <a:endParaRPr lang="de-CH" sz="245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object 14">
            <a:extLst>
              <a:ext uri="{FF2B5EF4-FFF2-40B4-BE49-F238E27FC236}">
                <a16:creationId xmlns:a16="http://schemas.microsoft.com/office/drawing/2014/main" id="{D6475B1F-C6CE-9CBE-F0F8-CC77F3477E25}"/>
              </a:ext>
            </a:extLst>
          </p:cNvPr>
          <p:cNvSpPr txBox="1"/>
          <p:nvPr/>
        </p:nvSpPr>
        <p:spPr>
          <a:xfrm>
            <a:off x="3498850" y="7874571"/>
            <a:ext cx="5066594" cy="769441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26034">
              <a:lnSpc>
                <a:spcPct val="100000"/>
              </a:lnSpc>
              <a:spcBef>
                <a:spcPts val="1945"/>
              </a:spcBef>
            </a:pP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Riconosce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la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diversità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promuove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la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coesione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sociale</a:t>
            </a:r>
            <a:endParaRPr lang="de-CH" sz="24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object 9">
            <a:extLst>
              <a:ext uri="{FF2B5EF4-FFF2-40B4-BE49-F238E27FC236}">
                <a16:creationId xmlns:a16="http://schemas.microsoft.com/office/drawing/2014/main" id="{9E6A33AD-B93D-6FE5-D922-7F09799CA818}"/>
              </a:ext>
            </a:extLst>
          </p:cNvPr>
          <p:cNvSpPr/>
          <p:nvPr/>
        </p:nvSpPr>
        <p:spPr>
          <a:xfrm>
            <a:off x="2307027" y="5086444"/>
            <a:ext cx="858457" cy="909370"/>
          </a:xfrm>
          <a:custGeom>
            <a:avLst/>
            <a:gdLst/>
            <a:ahLst/>
            <a:cxnLst/>
            <a:rect l="l" t="t" r="r" b="b"/>
            <a:pathLst>
              <a:path w="423544" h="489585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006DFF"/>
          </a:solidFill>
        </p:spPr>
        <p:txBody>
          <a:bodyPr wrap="square" lIns="0" tIns="0" rIns="0" bIns="0" rtlCol="0"/>
          <a:lstStyle/>
          <a:p>
            <a:endParaRPr dirty="0">
              <a:highlight>
                <a:srgbClr val="DC2828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258621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2361677" y="5348393"/>
            <a:ext cx="1007744" cy="1175385"/>
            <a:chOff x="2361677" y="5348393"/>
            <a:chExt cx="1007744" cy="1175385"/>
          </a:xfrm>
        </p:grpSpPr>
        <p:sp>
          <p:nvSpPr>
            <p:cNvPr id="4" name="object 4"/>
            <p:cNvSpPr/>
            <p:nvPr/>
          </p:nvSpPr>
          <p:spPr>
            <a:xfrm>
              <a:off x="3031814" y="6134248"/>
              <a:ext cx="337185" cy="389890"/>
            </a:xfrm>
            <a:custGeom>
              <a:avLst/>
              <a:gdLst/>
              <a:ahLst/>
              <a:cxnLst/>
              <a:rect l="l" t="t" r="r" b="b"/>
              <a:pathLst>
                <a:path w="337185" h="389890">
                  <a:moveTo>
                    <a:pt x="0" y="0"/>
                  </a:moveTo>
                  <a:lnTo>
                    <a:pt x="0" y="389286"/>
                  </a:lnTo>
                  <a:lnTo>
                    <a:pt x="337120" y="1946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0A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031814" y="5735816"/>
              <a:ext cx="337185" cy="389890"/>
            </a:xfrm>
            <a:custGeom>
              <a:avLst/>
              <a:gdLst/>
              <a:ahLst/>
              <a:cxnLst/>
              <a:rect l="l" t="t" r="r" b="b"/>
              <a:pathLst>
                <a:path w="337185" h="389889">
                  <a:moveTo>
                    <a:pt x="0" y="0"/>
                  </a:moveTo>
                  <a:lnTo>
                    <a:pt x="0" y="389286"/>
                  </a:lnTo>
                  <a:lnTo>
                    <a:pt x="337120" y="1946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C28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696746" y="5935302"/>
              <a:ext cx="337185" cy="389890"/>
            </a:xfrm>
            <a:custGeom>
              <a:avLst/>
              <a:gdLst/>
              <a:ahLst/>
              <a:cxnLst/>
              <a:rect l="l" t="t" r="r" b="b"/>
              <a:pathLst>
                <a:path w="337185" h="389889">
                  <a:moveTo>
                    <a:pt x="0" y="0"/>
                  </a:moveTo>
                  <a:lnTo>
                    <a:pt x="0" y="389286"/>
                  </a:lnTo>
                  <a:lnTo>
                    <a:pt x="337120" y="1946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1132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361677" y="5736355"/>
              <a:ext cx="337185" cy="389890"/>
            </a:xfrm>
            <a:custGeom>
              <a:avLst/>
              <a:gdLst/>
              <a:ahLst/>
              <a:cxnLst/>
              <a:rect l="l" t="t" r="r" b="b"/>
              <a:pathLst>
                <a:path w="337185" h="389889">
                  <a:moveTo>
                    <a:pt x="0" y="0"/>
                  </a:moveTo>
                  <a:lnTo>
                    <a:pt x="0" y="389286"/>
                  </a:lnTo>
                  <a:lnTo>
                    <a:pt x="337120" y="1946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038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696746" y="5536869"/>
              <a:ext cx="337185" cy="389890"/>
            </a:xfrm>
            <a:custGeom>
              <a:avLst/>
              <a:gdLst/>
              <a:ahLst/>
              <a:cxnLst/>
              <a:rect l="l" t="t" r="r" b="b"/>
              <a:pathLst>
                <a:path w="337185" h="389889">
                  <a:moveTo>
                    <a:pt x="0" y="0"/>
                  </a:moveTo>
                  <a:lnTo>
                    <a:pt x="0" y="389286"/>
                  </a:lnTo>
                  <a:lnTo>
                    <a:pt x="337120" y="1946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1B32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031814" y="5348393"/>
              <a:ext cx="337185" cy="389890"/>
            </a:xfrm>
            <a:custGeom>
              <a:avLst/>
              <a:gdLst/>
              <a:ahLst/>
              <a:cxnLst/>
              <a:rect l="l" t="t" r="r" b="b"/>
              <a:pathLst>
                <a:path w="337185" h="389889">
                  <a:moveTo>
                    <a:pt x="0" y="0"/>
                  </a:moveTo>
                  <a:lnTo>
                    <a:pt x="0" y="389286"/>
                  </a:lnTo>
                  <a:lnTo>
                    <a:pt x="337120" y="1946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622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/>
          <p:nvPr/>
        </p:nvSpPr>
        <p:spPr>
          <a:xfrm>
            <a:off x="2378951" y="3183118"/>
            <a:ext cx="847090" cy="978535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847052" y="0"/>
                </a:moveTo>
                <a:lnTo>
                  <a:pt x="0" y="489042"/>
                </a:lnTo>
                <a:lnTo>
                  <a:pt x="847052" y="978085"/>
                </a:lnTo>
                <a:lnTo>
                  <a:pt x="847052" y="905543"/>
                </a:lnTo>
                <a:lnTo>
                  <a:pt x="805169" y="905543"/>
                </a:lnTo>
                <a:lnTo>
                  <a:pt x="83767" y="489042"/>
                </a:lnTo>
                <a:lnTo>
                  <a:pt x="805169" y="72542"/>
                </a:lnTo>
                <a:lnTo>
                  <a:pt x="847052" y="72542"/>
                </a:lnTo>
                <a:lnTo>
                  <a:pt x="847052" y="0"/>
                </a:lnTo>
                <a:close/>
              </a:path>
              <a:path w="847089" h="978535">
                <a:moveTo>
                  <a:pt x="847052" y="72542"/>
                </a:moveTo>
                <a:lnTo>
                  <a:pt x="805169" y="72542"/>
                </a:lnTo>
                <a:lnTo>
                  <a:pt x="805169" y="905543"/>
                </a:lnTo>
                <a:lnTo>
                  <a:pt x="847052" y="905543"/>
                </a:lnTo>
                <a:lnTo>
                  <a:pt x="847052" y="7254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2295660" y="1413226"/>
            <a:ext cx="11490190" cy="7739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de-CH" spc="-10" dirty="0" err="1">
                <a:latin typeface="+mj-lt"/>
              </a:rPr>
              <a:t>Approccio</a:t>
            </a:r>
            <a:r>
              <a:rPr lang="de-CH" spc="-10" dirty="0">
                <a:latin typeface="+mj-lt"/>
              </a:rPr>
              <a:t> </a:t>
            </a:r>
            <a:r>
              <a:rPr lang="de-CH" spc="-10" dirty="0" err="1">
                <a:latin typeface="+mj-lt"/>
              </a:rPr>
              <a:t>basato</a:t>
            </a:r>
            <a:r>
              <a:rPr lang="de-CH" spc="-10" dirty="0">
                <a:latin typeface="+mj-lt"/>
              </a:rPr>
              <a:t> </a:t>
            </a:r>
            <a:r>
              <a:rPr lang="de-CH" spc="-10" dirty="0" err="1">
                <a:latin typeface="+mj-lt"/>
              </a:rPr>
              <a:t>sulle</a:t>
            </a:r>
            <a:r>
              <a:rPr lang="de-CH" spc="-10" dirty="0">
                <a:latin typeface="+mj-lt"/>
              </a:rPr>
              <a:t> </a:t>
            </a:r>
            <a:r>
              <a:rPr lang="de-CH" spc="-10" dirty="0" err="1">
                <a:latin typeface="+mj-lt"/>
              </a:rPr>
              <a:t>strutture</a:t>
            </a:r>
            <a:r>
              <a:rPr lang="de-CH" spc="-10" dirty="0">
                <a:latin typeface="+mj-lt"/>
              </a:rPr>
              <a:t> </a:t>
            </a:r>
            <a:r>
              <a:rPr lang="de-CH" spc="-10" dirty="0" err="1">
                <a:latin typeface="+mj-lt"/>
              </a:rPr>
              <a:t>ordinarie</a:t>
            </a:r>
            <a:endParaRPr spc="-10" dirty="0">
              <a:latin typeface="+mj-lt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0523239" y="1725860"/>
            <a:ext cx="7204075" cy="8318500"/>
            <a:chOff x="10523239" y="1725860"/>
            <a:chExt cx="7204075" cy="8318500"/>
          </a:xfrm>
        </p:grpSpPr>
        <p:sp>
          <p:nvSpPr>
            <p:cNvPr id="13" name="object 13"/>
            <p:cNvSpPr/>
            <p:nvPr/>
          </p:nvSpPr>
          <p:spPr>
            <a:xfrm>
              <a:off x="10523239" y="1725860"/>
              <a:ext cx="7204075" cy="8318500"/>
            </a:xfrm>
            <a:custGeom>
              <a:avLst/>
              <a:gdLst/>
              <a:ahLst/>
              <a:cxnLst/>
              <a:rect l="l" t="t" r="r" b="b"/>
              <a:pathLst>
                <a:path w="7204075" h="8318500">
                  <a:moveTo>
                    <a:pt x="7203529" y="0"/>
                  </a:moveTo>
                  <a:lnTo>
                    <a:pt x="0" y="4158962"/>
                  </a:lnTo>
                  <a:lnTo>
                    <a:pt x="7203529" y="8317924"/>
                  </a:lnTo>
                  <a:lnTo>
                    <a:pt x="7203529" y="8209100"/>
                  </a:lnTo>
                  <a:lnTo>
                    <a:pt x="7140704" y="8209100"/>
                  </a:lnTo>
                  <a:lnTo>
                    <a:pt x="125650" y="4158962"/>
                  </a:lnTo>
                  <a:lnTo>
                    <a:pt x="7140704" y="108823"/>
                  </a:lnTo>
                  <a:lnTo>
                    <a:pt x="7203529" y="108823"/>
                  </a:lnTo>
                  <a:lnTo>
                    <a:pt x="7203529" y="0"/>
                  </a:lnTo>
                  <a:close/>
                </a:path>
                <a:path w="7204075" h="8318500">
                  <a:moveTo>
                    <a:pt x="7203529" y="108823"/>
                  </a:moveTo>
                  <a:lnTo>
                    <a:pt x="7140704" y="108823"/>
                  </a:lnTo>
                  <a:lnTo>
                    <a:pt x="7140704" y="8209100"/>
                  </a:lnTo>
                  <a:lnTo>
                    <a:pt x="7203529" y="8209100"/>
                  </a:lnTo>
                  <a:lnTo>
                    <a:pt x="7203529" y="10882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2402649" y="4872287"/>
              <a:ext cx="1753870" cy="2025650"/>
            </a:xfrm>
            <a:custGeom>
              <a:avLst/>
              <a:gdLst/>
              <a:ahLst/>
              <a:cxnLst/>
              <a:rect l="l" t="t" r="r" b="b"/>
              <a:pathLst>
                <a:path w="1753869" h="2025650">
                  <a:moveTo>
                    <a:pt x="0" y="0"/>
                  </a:moveTo>
                  <a:lnTo>
                    <a:pt x="0" y="2025069"/>
                  </a:lnTo>
                  <a:lnTo>
                    <a:pt x="1753768" y="101253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038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4156413" y="3859750"/>
              <a:ext cx="1753870" cy="2025650"/>
            </a:xfrm>
            <a:custGeom>
              <a:avLst/>
              <a:gdLst/>
              <a:ahLst/>
              <a:cxnLst/>
              <a:rect l="l" t="t" r="r" b="b"/>
              <a:pathLst>
                <a:path w="1753869" h="2025650">
                  <a:moveTo>
                    <a:pt x="0" y="0"/>
                  </a:moveTo>
                  <a:lnTo>
                    <a:pt x="0" y="2025069"/>
                  </a:lnTo>
                  <a:lnTo>
                    <a:pt x="1753768" y="101253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1B32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4156414" y="5884822"/>
              <a:ext cx="1753870" cy="2025650"/>
            </a:xfrm>
            <a:custGeom>
              <a:avLst/>
              <a:gdLst/>
              <a:ahLst/>
              <a:cxnLst/>
              <a:rect l="l" t="t" r="r" b="b"/>
              <a:pathLst>
                <a:path w="1753869" h="2025650">
                  <a:moveTo>
                    <a:pt x="0" y="0"/>
                  </a:moveTo>
                  <a:lnTo>
                    <a:pt x="0" y="2025069"/>
                  </a:lnTo>
                  <a:lnTo>
                    <a:pt x="1753768" y="101253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1132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5910176" y="2847213"/>
              <a:ext cx="1753870" cy="2025650"/>
            </a:xfrm>
            <a:custGeom>
              <a:avLst/>
              <a:gdLst/>
              <a:ahLst/>
              <a:cxnLst/>
              <a:rect l="l" t="t" r="r" b="b"/>
              <a:pathLst>
                <a:path w="1753869" h="2025650">
                  <a:moveTo>
                    <a:pt x="0" y="0"/>
                  </a:moveTo>
                  <a:lnTo>
                    <a:pt x="0" y="2025069"/>
                  </a:lnTo>
                  <a:lnTo>
                    <a:pt x="1753768" y="101253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622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5910176" y="4872287"/>
              <a:ext cx="1753870" cy="2025650"/>
            </a:xfrm>
            <a:custGeom>
              <a:avLst/>
              <a:gdLst/>
              <a:ahLst/>
              <a:cxnLst/>
              <a:rect l="l" t="t" r="r" b="b"/>
              <a:pathLst>
                <a:path w="1753869" h="2025650">
                  <a:moveTo>
                    <a:pt x="0" y="0"/>
                  </a:moveTo>
                  <a:lnTo>
                    <a:pt x="0" y="2025069"/>
                  </a:lnTo>
                  <a:lnTo>
                    <a:pt x="1753768" y="101253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C28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5910178" y="6897358"/>
              <a:ext cx="1753870" cy="2025650"/>
            </a:xfrm>
            <a:custGeom>
              <a:avLst/>
              <a:gdLst/>
              <a:ahLst/>
              <a:cxnLst/>
              <a:rect l="l" t="t" r="r" b="b"/>
              <a:pathLst>
                <a:path w="1753869" h="2025650">
                  <a:moveTo>
                    <a:pt x="0" y="0"/>
                  </a:moveTo>
                  <a:lnTo>
                    <a:pt x="0" y="2025069"/>
                  </a:lnTo>
                  <a:lnTo>
                    <a:pt x="1753768" y="101253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0A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Textfeld 22">
            <a:extLst>
              <a:ext uri="{FF2B5EF4-FFF2-40B4-BE49-F238E27FC236}">
                <a16:creationId xmlns:a16="http://schemas.microsoft.com/office/drawing/2014/main" id="{151F2E44-CF57-ED74-8EE6-AB64A0AD2641}"/>
              </a:ext>
            </a:extLst>
          </p:cNvPr>
          <p:cNvSpPr txBox="1"/>
          <p:nvPr/>
        </p:nvSpPr>
        <p:spPr>
          <a:xfrm>
            <a:off x="3701951" y="2956804"/>
            <a:ext cx="57150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900" b="1" dirty="0" err="1">
                <a:latin typeface="Calibri" panose="020F0502020204030204" pitchFamily="34" charset="0"/>
                <a:cs typeface="Calibri" panose="020F0502020204030204" pitchFamily="34" charset="0"/>
              </a:rPr>
              <a:t>Strutture</a:t>
            </a:r>
            <a:r>
              <a:rPr lang="de-DE" sz="29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900" b="1" dirty="0" err="1">
                <a:latin typeface="Calibri" panose="020F0502020204030204" pitchFamily="34" charset="0"/>
                <a:cs typeface="Calibri" panose="020F0502020204030204" pitchFamily="34" charset="0"/>
              </a:rPr>
              <a:t>ordinarie</a:t>
            </a:r>
            <a:endParaRPr lang="de-DE" sz="2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9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de-DE" sz="2900" dirty="0" err="1">
                <a:latin typeface="Calibri" panose="020F0502020204030204" pitchFamily="34" charset="0"/>
                <a:cs typeface="Calibri" panose="020F0502020204030204" pitchFamily="34" charset="0"/>
              </a:rPr>
              <a:t>Scuola</a:t>
            </a:r>
            <a:r>
              <a:rPr lang="de-DE" sz="29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DE" sz="2900" dirty="0" err="1">
                <a:latin typeface="Calibri" panose="020F0502020204030204" pitchFamily="34" charset="0"/>
                <a:cs typeface="Calibri" panose="020F0502020204030204" pitchFamily="34" charset="0"/>
              </a:rPr>
              <a:t>formazione</a:t>
            </a:r>
            <a:r>
              <a:rPr lang="de-DE" sz="2900" dirty="0">
                <a:latin typeface="Calibri" panose="020F0502020204030204" pitchFamily="34" charset="0"/>
                <a:cs typeface="Calibri" panose="020F0502020204030204" pitchFamily="34" charset="0"/>
              </a:rPr>
              <a:t> professionale, </a:t>
            </a:r>
            <a:r>
              <a:rPr lang="de-DE" sz="2900" dirty="0" err="1">
                <a:latin typeface="Calibri" panose="020F0502020204030204" pitchFamily="34" charset="0"/>
                <a:cs typeface="Calibri" panose="020F0502020204030204" pitchFamily="34" charset="0"/>
              </a:rPr>
              <a:t>lavoro</a:t>
            </a:r>
            <a:r>
              <a:rPr lang="de-DE" sz="29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DE" sz="2900" dirty="0" err="1">
                <a:latin typeface="Calibri" panose="020F0502020204030204" pitchFamily="34" charset="0"/>
                <a:cs typeface="Calibri" panose="020F0502020204030204" pitchFamily="34" charset="0"/>
              </a:rPr>
              <a:t>asili</a:t>
            </a:r>
            <a:r>
              <a:rPr lang="de-DE" sz="2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900" dirty="0" err="1">
                <a:latin typeface="Calibri" panose="020F0502020204030204" pitchFamily="34" charset="0"/>
                <a:cs typeface="Calibri" panose="020F0502020204030204" pitchFamily="34" charset="0"/>
              </a:rPr>
              <a:t>nido</a:t>
            </a:r>
            <a:r>
              <a:rPr lang="de-DE" sz="29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DE" sz="2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incontro</a:t>
            </a:r>
            <a:r>
              <a:rPr lang="de-DE" sz="2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di quartiere </a:t>
            </a:r>
            <a:r>
              <a:rPr lang="de-DE" sz="29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ecc</a:t>
            </a:r>
            <a:r>
              <a:rPr lang="de-DE" sz="2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.)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41F356EB-0299-040F-E853-B5368DF49802}"/>
              </a:ext>
            </a:extLst>
          </p:cNvPr>
          <p:cNvSpPr txBox="1"/>
          <p:nvPr/>
        </p:nvSpPr>
        <p:spPr>
          <a:xfrm>
            <a:off x="3701951" y="5195529"/>
            <a:ext cx="57150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900" b="1" dirty="0" err="1">
                <a:latin typeface="Calibri" panose="020F0502020204030204" pitchFamily="34" charset="0"/>
                <a:cs typeface="Calibri" panose="020F0502020204030204" pitchFamily="34" charset="0"/>
              </a:rPr>
              <a:t>Misure</a:t>
            </a:r>
            <a:r>
              <a:rPr lang="de-DE" sz="2900" b="1" dirty="0">
                <a:latin typeface="Calibri" panose="020F0502020204030204" pitchFamily="34" charset="0"/>
                <a:cs typeface="Calibri" panose="020F0502020204030204" pitchFamily="34" charset="0"/>
              </a:rPr>
              <a:t> PIC</a:t>
            </a:r>
          </a:p>
          <a:p>
            <a:r>
              <a:rPr lang="de-DE" sz="2900" dirty="0" err="1">
                <a:latin typeface="Calibri" panose="020F0502020204030204" pitchFamily="34" charset="0"/>
                <a:cs typeface="Calibri" panose="020F0502020204030204" pitchFamily="34" charset="0"/>
              </a:rPr>
              <a:t>Supporto</a:t>
            </a:r>
            <a:r>
              <a:rPr lang="de-DE" sz="2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900" dirty="0" err="1">
                <a:latin typeface="Calibri" panose="020F0502020204030204" pitchFamily="34" charset="0"/>
                <a:cs typeface="Calibri" panose="020F0502020204030204" pitchFamily="34" charset="0"/>
              </a:rPr>
              <a:t>complementare</a:t>
            </a:r>
            <a:r>
              <a:rPr lang="de-DE" sz="2900" dirty="0">
                <a:latin typeface="Calibri" panose="020F0502020204030204" pitchFamily="34" charset="0"/>
                <a:cs typeface="Calibri" panose="020F0502020204030204" pitchFamily="34" charset="0"/>
              </a:rPr>
              <a:t> alle </a:t>
            </a:r>
            <a:r>
              <a:rPr lang="de-DE" sz="2900" dirty="0" err="1">
                <a:latin typeface="Calibri" panose="020F0502020204030204" pitchFamily="34" charset="0"/>
                <a:cs typeface="Calibri" panose="020F0502020204030204" pitchFamily="34" charset="0"/>
              </a:rPr>
              <a:t>strutture</a:t>
            </a:r>
            <a:r>
              <a:rPr lang="de-DE" sz="29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900" dirty="0" err="1">
                <a:latin typeface="Calibri" panose="020F0502020204030204" pitchFamily="34" charset="0"/>
                <a:cs typeface="Calibri" panose="020F0502020204030204" pitchFamily="34" charset="0"/>
              </a:rPr>
              <a:t>ordinarie</a:t>
            </a:r>
            <a:r>
              <a:rPr lang="de-DE" sz="29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9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de-DE" sz="2900" dirty="0" err="1">
                <a:latin typeface="Calibri" panose="020F0502020204030204" pitchFamily="34" charset="0"/>
                <a:cs typeface="Calibri" panose="020F0502020204030204" pitchFamily="34" charset="0"/>
              </a:rPr>
              <a:t>corsi</a:t>
            </a:r>
            <a:r>
              <a:rPr lang="de-DE" sz="2900" dirty="0">
                <a:latin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de-DE" sz="2900" dirty="0" err="1">
                <a:latin typeface="Calibri" panose="020F0502020204030204" pitchFamily="34" charset="0"/>
                <a:cs typeface="Calibri" panose="020F0502020204030204" pitchFamily="34" charset="0"/>
              </a:rPr>
              <a:t>lingue</a:t>
            </a:r>
            <a:r>
              <a:rPr lang="de-DE" sz="29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br>
              <a:rPr lang="de-DE" sz="29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de-DE" sz="2900" dirty="0">
                <a:latin typeface="Calibri" panose="020F0502020204030204" pitchFamily="34" charset="0"/>
                <a:cs typeface="Calibri" panose="020F0502020204030204" pitchFamily="34" charset="0"/>
              </a:rPr>
              <a:t>Job-coaching </a:t>
            </a:r>
            <a:r>
              <a:rPr lang="de-DE" sz="2900" dirty="0" err="1">
                <a:latin typeface="Calibri" panose="020F0502020204030204" pitchFamily="34" charset="0"/>
                <a:cs typeface="Calibri" panose="020F0502020204030204" pitchFamily="34" charset="0"/>
              </a:rPr>
              <a:t>ecc</a:t>
            </a:r>
            <a:r>
              <a:rPr lang="de-DE" sz="2900" dirty="0">
                <a:latin typeface="Calibri" panose="020F0502020204030204" pitchFamily="34" charset="0"/>
                <a:cs typeface="Calibri" panose="020F0502020204030204" pitchFamily="34" charset="0"/>
              </a:rPr>
              <a:t>.)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B6BF809C-C9FE-EEF6-A229-00A8517517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250" y="149967"/>
            <a:ext cx="1676400" cy="126325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>
            <a:extLst>
              <a:ext uri="{FF2B5EF4-FFF2-40B4-BE49-F238E27FC236}">
                <a16:creationId xmlns:a16="http://schemas.microsoft.com/office/drawing/2014/main" id="{B3D4F5AD-2CEA-7721-D847-C2CEA455E2E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95660" y="1413226"/>
            <a:ext cx="6232390" cy="7739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fr-CH" spc="-20" dirty="0" err="1">
                <a:latin typeface="Calibri" panose="020F0502020204030204" pitchFamily="34" charset="0"/>
                <a:cs typeface="Calibri" panose="020F0502020204030204" pitchFamily="34" charset="0"/>
              </a:rPr>
              <a:t>Orientamento</a:t>
            </a:r>
            <a:r>
              <a:rPr lang="fr-CH" spc="-20" dirty="0">
                <a:latin typeface="Calibri" panose="020F0502020204030204" pitchFamily="34" charset="0"/>
                <a:cs typeface="Calibri" panose="020F0502020204030204" pitchFamily="34" charset="0"/>
              </a:rPr>
              <a:t> dei</a:t>
            </a:r>
            <a:r>
              <a:rPr spc="-10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CH" dirty="0">
                <a:latin typeface="Calibri" panose="020F0502020204030204" pitchFamily="34" charset="0"/>
                <a:cs typeface="Calibri" panose="020F0502020204030204" pitchFamily="34" charset="0"/>
              </a:rPr>
              <a:t>PIC</a:t>
            </a:r>
            <a:r>
              <a:rPr spc="-10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pc="-50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25" name="object 4">
            <a:extLst>
              <a:ext uri="{FF2B5EF4-FFF2-40B4-BE49-F238E27FC236}">
                <a16:creationId xmlns:a16="http://schemas.microsoft.com/office/drawing/2014/main" id="{C1AB53C1-C405-9966-83AD-5B18AC5816D1}"/>
              </a:ext>
            </a:extLst>
          </p:cNvPr>
          <p:cNvSpPr/>
          <p:nvPr/>
        </p:nvSpPr>
        <p:spPr>
          <a:xfrm>
            <a:off x="2291369" y="5007198"/>
            <a:ext cx="847090" cy="978535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0000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5">
            <a:extLst>
              <a:ext uri="{FF2B5EF4-FFF2-40B4-BE49-F238E27FC236}">
                <a16:creationId xmlns:a16="http://schemas.microsoft.com/office/drawing/2014/main" id="{543DF3FE-0DF9-B19F-AA20-6DB50BDA5024}"/>
              </a:ext>
            </a:extLst>
          </p:cNvPr>
          <p:cNvSpPr/>
          <p:nvPr/>
        </p:nvSpPr>
        <p:spPr>
          <a:xfrm>
            <a:off x="2291371" y="8580215"/>
            <a:ext cx="847090" cy="978535"/>
          </a:xfrm>
          <a:custGeom>
            <a:avLst/>
            <a:gdLst/>
            <a:ahLst/>
            <a:cxnLst/>
            <a:rect l="l" t="t" r="r" b="b"/>
            <a:pathLst>
              <a:path w="847089" h="978534">
                <a:moveTo>
                  <a:pt x="0" y="0"/>
                </a:moveTo>
                <a:lnTo>
                  <a:pt x="0" y="978095"/>
                </a:lnTo>
                <a:lnTo>
                  <a:pt x="125663" y="905543"/>
                </a:lnTo>
                <a:lnTo>
                  <a:pt x="41883" y="905543"/>
                </a:lnTo>
                <a:lnTo>
                  <a:pt x="41883" y="72542"/>
                </a:lnTo>
                <a:lnTo>
                  <a:pt x="125647" y="72542"/>
                </a:lnTo>
                <a:lnTo>
                  <a:pt x="0" y="0"/>
                </a:lnTo>
                <a:close/>
              </a:path>
              <a:path w="847089" h="978534">
                <a:moveTo>
                  <a:pt x="125647" y="72542"/>
                </a:moveTo>
                <a:lnTo>
                  <a:pt x="41883" y="72542"/>
                </a:lnTo>
                <a:lnTo>
                  <a:pt x="763285" y="489042"/>
                </a:lnTo>
                <a:lnTo>
                  <a:pt x="41883" y="905543"/>
                </a:lnTo>
                <a:lnTo>
                  <a:pt x="125663" y="905543"/>
                </a:lnTo>
                <a:lnTo>
                  <a:pt x="847052" y="489042"/>
                </a:lnTo>
                <a:lnTo>
                  <a:pt x="125647" y="7254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6">
            <a:extLst>
              <a:ext uri="{FF2B5EF4-FFF2-40B4-BE49-F238E27FC236}">
                <a16:creationId xmlns:a16="http://schemas.microsoft.com/office/drawing/2014/main" id="{2F6CA68D-6CCD-2607-91FD-A73EFC96025C}"/>
              </a:ext>
            </a:extLst>
          </p:cNvPr>
          <p:cNvSpPr txBox="1"/>
          <p:nvPr/>
        </p:nvSpPr>
        <p:spPr>
          <a:xfrm>
            <a:off x="3416791" y="7044742"/>
            <a:ext cx="4577859" cy="46166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de-CH" sz="2900" b="1" spc="-10" dirty="0" err="1">
                <a:latin typeface="MyriadPro-Semibold"/>
                <a:cs typeface="MyriadPro-Semibold"/>
              </a:rPr>
              <a:t>Settore</a:t>
            </a:r>
            <a:r>
              <a:rPr lang="de-CH" sz="2900" b="1" spc="-10" dirty="0">
                <a:latin typeface="MyriadPro-Semibold"/>
                <a:cs typeface="MyriadPro-Semibold"/>
              </a:rPr>
              <a:t> </a:t>
            </a:r>
            <a:r>
              <a:rPr lang="de-CH" sz="2900" b="1" spc="-10" dirty="0" err="1">
                <a:latin typeface="MyriadPro-Semibold"/>
                <a:cs typeface="MyriadPro-Semibold"/>
              </a:rPr>
              <a:t>degli</a:t>
            </a:r>
            <a:r>
              <a:rPr lang="de-CH" sz="2900" b="1" spc="-10" dirty="0">
                <a:latin typeface="MyriadPro-Semibold"/>
                <a:cs typeface="MyriadPro-Semibold"/>
              </a:rPr>
              <a:t> </a:t>
            </a:r>
            <a:r>
              <a:rPr lang="de-CH" sz="2900" b="1" spc="-10" dirty="0" err="1">
                <a:latin typeface="MyriadPro-Semibold"/>
                <a:cs typeface="MyriadPro-Semibold"/>
              </a:rPr>
              <a:t>stranieri</a:t>
            </a:r>
            <a:endParaRPr sz="2900" dirty="0">
              <a:latin typeface="MyriadPro-Semibold"/>
              <a:cs typeface="MyriadPro-Semibold"/>
            </a:endParaRPr>
          </a:p>
        </p:txBody>
      </p:sp>
      <p:sp>
        <p:nvSpPr>
          <p:cNvPr id="28" name="object 7">
            <a:extLst>
              <a:ext uri="{FF2B5EF4-FFF2-40B4-BE49-F238E27FC236}">
                <a16:creationId xmlns:a16="http://schemas.microsoft.com/office/drawing/2014/main" id="{B45A6EB4-5151-AD0E-4B03-C8B97079175B}"/>
              </a:ext>
            </a:extLst>
          </p:cNvPr>
          <p:cNvSpPr/>
          <p:nvPr/>
        </p:nvSpPr>
        <p:spPr>
          <a:xfrm>
            <a:off x="2291369" y="6791059"/>
            <a:ext cx="847090" cy="978535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00B4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8">
            <a:extLst>
              <a:ext uri="{FF2B5EF4-FFF2-40B4-BE49-F238E27FC236}">
                <a16:creationId xmlns:a16="http://schemas.microsoft.com/office/drawing/2014/main" id="{07DEAFE8-C50A-F6DE-CF8A-5347B281E634}"/>
              </a:ext>
            </a:extLst>
          </p:cNvPr>
          <p:cNvSpPr/>
          <p:nvPr/>
        </p:nvSpPr>
        <p:spPr>
          <a:xfrm>
            <a:off x="2291369" y="3138319"/>
            <a:ext cx="847090" cy="978535"/>
          </a:xfrm>
          <a:custGeom>
            <a:avLst/>
            <a:gdLst/>
            <a:ahLst/>
            <a:cxnLst/>
            <a:rect l="l" t="t" r="r" b="b"/>
            <a:pathLst>
              <a:path w="847089" h="978534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0031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10">
            <a:extLst>
              <a:ext uri="{FF2B5EF4-FFF2-40B4-BE49-F238E27FC236}">
                <a16:creationId xmlns:a16="http://schemas.microsoft.com/office/drawing/2014/main" id="{3D216E7B-539F-B41C-C52C-01BBF6EAB103}"/>
              </a:ext>
            </a:extLst>
          </p:cNvPr>
          <p:cNvSpPr/>
          <p:nvPr/>
        </p:nvSpPr>
        <p:spPr>
          <a:xfrm>
            <a:off x="10512769" y="494052"/>
            <a:ext cx="8543643" cy="9860355"/>
          </a:xfrm>
          <a:custGeom>
            <a:avLst/>
            <a:gdLst/>
            <a:ahLst/>
            <a:cxnLst/>
            <a:rect l="l" t="t" r="r" b="b"/>
            <a:pathLst>
              <a:path w="7204075" h="8318500">
                <a:moveTo>
                  <a:pt x="7203529" y="0"/>
                </a:moveTo>
                <a:lnTo>
                  <a:pt x="0" y="4158962"/>
                </a:lnTo>
                <a:lnTo>
                  <a:pt x="7203529" y="8317924"/>
                </a:lnTo>
                <a:lnTo>
                  <a:pt x="7203529" y="8209100"/>
                </a:lnTo>
                <a:lnTo>
                  <a:pt x="7140704" y="8209100"/>
                </a:lnTo>
                <a:lnTo>
                  <a:pt x="125650" y="4158962"/>
                </a:lnTo>
                <a:lnTo>
                  <a:pt x="7140704" y="108813"/>
                </a:lnTo>
                <a:lnTo>
                  <a:pt x="7203529" y="108813"/>
                </a:lnTo>
                <a:lnTo>
                  <a:pt x="7203529" y="0"/>
                </a:lnTo>
                <a:close/>
              </a:path>
              <a:path w="7204075" h="8318500">
                <a:moveTo>
                  <a:pt x="7203529" y="108813"/>
                </a:moveTo>
                <a:lnTo>
                  <a:pt x="7140704" y="108813"/>
                </a:lnTo>
                <a:lnTo>
                  <a:pt x="7140704" y="8209100"/>
                </a:lnTo>
                <a:lnTo>
                  <a:pt x="7203529" y="8209100"/>
                </a:lnTo>
                <a:lnTo>
                  <a:pt x="7203529" y="10881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12">
            <a:extLst>
              <a:ext uri="{FF2B5EF4-FFF2-40B4-BE49-F238E27FC236}">
                <a16:creationId xmlns:a16="http://schemas.microsoft.com/office/drawing/2014/main" id="{F86A8389-D16E-4386-E08D-F46D2C54CA88}"/>
              </a:ext>
            </a:extLst>
          </p:cNvPr>
          <p:cNvSpPr/>
          <p:nvPr/>
        </p:nvSpPr>
        <p:spPr>
          <a:xfrm>
            <a:off x="13628456" y="3863097"/>
            <a:ext cx="3207349" cy="3701773"/>
          </a:xfrm>
          <a:custGeom>
            <a:avLst/>
            <a:gdLst/>
            <a:ahLst/>
            <a:cxnLst/>
            <a:rect l="l" t="t" r="r" b="b"/>
            <a:pathLst>
              <a:path w="2704465" h="3122929">
                <a:moveTo>
                  <a:pt x="0" y="0"/>
                </a:moveTo>
                <a:lnTo>
                  <a:pt x="0" y="3122355"/>
                </a:lnTo>
                <a:lnTo>
                  <a:pt x="2704032" y="1561177"/>
                </a:lnTo>
                <a:lnTo>
                  <a:pt x="0" y="0"/>
                </a:lnTo>
                <a:close/>
              </a:path>
            </a:pathLst>
          </a:custGeom>
          <a:solidFill>
            <a:srgbClr val="0031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6" name="object 6">
            <a:extLst>
              <a:ext uri="{FF2B5EF4-FFF2-40B4-BE49-F238E27FC236}">
                <a16:creationId xmlns:a16="http://schemas.microsoft.com/office/drawing/2014/main" id="{30A58C9A-9EC2-723E-3563-2B0C8AC202C3}"/>
              </a:ext>
            </a:extLst>
          </p:cNvPr>
          <p:cNvSpPr txBox="1"/>
          <p:nvPr/>
        </p:nvSpPr>
        <p:spPr>
          <a:xfrm>
            <a:off x="3416792" y="5221616"/>
            <a:ext cx="4758972" cy="46166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1115">
              <a:lnSpc>
                <a:spcPct val="100000"/>
              </a:lnSpc>
              <a:spcBef>
                <a:spcPts val="120"/>
              </a:spcBef>
            </a:pPr>
            <a:r>
              <a:rPr lang="it-CH" sz="2900" b="1" dirty="0">
                <a:latin typeface="MyriadPro-Semibold"/>
              </a:rPr>
              <a:t>Settore dell’asilo e </a:t>
            </a:r>
            <a:r>
              <a:rPr lang="it-IT" sz="2900" b="1" dirty="0">
                <a:latin typeface="MyriadPro-Semibold"/>
              </a:rPr>
              <a:t>rifugiati </a:t>
            </a:r>
            <a:endParaRPr lang="de-CH" sz="2900" b="1" dirty="0">
              <a:latin typeface="MyriadPro-Semibold"/>
            </a:endParaRPr>
          </a:p>
        </p:txBody>
      </p:sp>
      <p:sp>
        <p:nvSpPr>
          <p:cNvPr id="37" name="object 6">
            <a:extLst>
              <a:ext uri="{FF2B5EF4-FFF2-40B4-BE49-F238E27FC236}">
                <a16:creationId xmlns:a16="http://schemas.microsoft.com/office/drawing/2014/main" id="{154A62C1-0366-420C-9085-864BE634627E}"/>
              </a:ext>
            </a:extLst>
          </p:cNvPr>
          <p:cNvSpPr txBox="1"/>
          <p:nvPr/>
        </p:nvSpPr>
        <p:spPr>
          <a:xfrm>
            <a:off x="3416792" y="3305861"/>
            <a:ext cx="6435372" cy="907941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1115" marR="706120">
              <a:spcBef>
                <a:spcPts val="120"/>
              </a:spcBef>
            </a:pPr>
            <a:r>
              <a:rPr lang="it-IT" sz="2900" b="1" dirty="0">
                <a:latin typeface="MyriadPro-Semibold"/>
              </a:rPr>
              <a:t>Inserimento nelle strutture ordinarie, innovazione, qualità</a:t>
            </a:r>
            <a:endParaRPr lang="de-CH" sz="2900" b="1" dirty="0">
              <a:latin typeface="MyriadPro-Semibold"/>
            </a:endParaRPr>
          </a:p>
        </p:txBody>
      </p:sp>
      <p:sp>
        <p:nvSpPr>
          <p:cNvPr id="38" name="object 6">
            <a:extLst>
              <a:ext uri="{FF2B5EF4-FFF2-40B4-BE49-F238E27FC236}">
                <a16:creationId xmlns:a16="http://schemas.microsoft.com/office/drawing/2014/main" id="{A0657136-D0C7-614E-B14B-F51536EA566D}"/>
              </a:ext>
            </a:extLst>
          </p:cNvPr>
          <p:cNvSpPr txBox="1"/>
          <p:nvPr/>
        </p:nvSpPr>
        <p:spPr>
          <a:xfrm>
            <a:off x="3416792" y="8811483"/>
            <a:ext cx="4196858" cy="46166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710"/>
              </a:spcBef>
            </a:pPr>
            <a:r>
              <a:rPr lang="de-CH" sz="2900" b="1" spc="-10" dirty="0" err="1">
                <a:latin typeface="MyriadPro-Semibold"/>
                <a:cs typeface="MyriadPro-Semibold"/>
              </a:rPr>
              <a:t>Strutture</a:t>
            </a:r>
            <a:r>
              <a:rPr lang="de-CH" sz="2900" b="1" spc="-10" dirty="0">
                <a:latin typeface="MyriadPro-Semibold"/>
                <a:cs typeface="MyriadPro-Semibold"/>
              </a:rPr>
              <a:t> </a:t>
            </a:r>
            <a:r>
              <a:rPr lang="de-CH" sz="2900" b="1" spc="-10" dirty="0" err="1">
                <a:latin typeface="MyriadPro-Semibold"/>
                <a:cs typeface="MyriadPro-Semibold"/>
              </a:rPr>
              <a:t>ordinarie</a:t>
            </a:r>
            <a:endParaRPr lang="de-CH" sz="2900" dirty="0">
              <a:latin typeface="MyriadPro-Semibold"/>
              <a:cs typeface="MyriadPro-Semibold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4DA6F9DF-4914-2748-0F96-873429C42C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250" y="149967"/>
            <a:ext cx="1676400" cy="1263259"/>
          </a:xfrm>
          <a:prstGeom prst="rect">
            <a:avLst/>
          </a:prstGeom>
        </p:spPr>
      </p:pic>
      <p:sp>
        <p:nvSpPr>
          <p:cNvPr id="34" name="object 13">
            <a:extLst>
              <a:ext uri="{FF2B5EF4-FFF2-40B4-BE49-F238E27FC236}">
                <a16:creationId xmlns:a16="http://schemas.microsoft.com/office/drawing/2014/main" id="{AB45AEA6-F46F-2BBB-529A-139249361BB4}"/>
              </a:ext>
            </a:extLst>
          </p:cNvPr>
          <p:cNvSpPr/>
          <p:nvPr/>
        </p:nvSpPr>
        <p:spPr>
          <a:xfrm>
            <a:off x="12413183" y="4587875"/>
            <a:ext cx="3207349" cy="3701773"/>
          </a:xfrm>
          <a:custGeom>
            <a:avLst/>
            <a:gdLst/>
            <a:ahLst/>
            <a:cxnLst/>
            <a:rect l="l" t="t" r="r" b="b"/>
            <a:pathLst>
              <a:path w="2704465" h="3122929">
                <a:moveTo>
                  <a:pt x="0" y="0"/>
                </a:moveTo>
                <a:lnTo>
                  <a:pt x="0" y="3122355"/>
                </a:lnTo>
                <a:lnTo>
                  <a:pt x="2704032" y="1561177"/>
                </a:lnTo>
                <a:lnTo>
                  <a:pt x="0" y="0"/>
                </a:lnTo>
                <a:close/>
              </a:path>
            </a:pathLst>
          </a:custGeom>
          <a:solidFill>
            <a:srgbClr val="00B4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2" name="object 11">
            <a:extLst>
              <a:ext uri="{FF2B5EF4-FFF2-40B4-BE49-F238E27FC236}">
                <a16:creationId xmlns:a16="http://schemas.microsoft.com/office/drawing/2014/main" id="{C74F70CF-8AC3-6BEC-B33B-B384C285B9EE}"/>
              </a:ext>
            </a:extLst>
          </p:cNvPr>
          <p:cNvSpPr/>
          <p:nvPr/>
        </p:nvSpPr>
        <p:spPr>
          <a:xfrm>
            <a:off x="12390888" y="3138319"/>
            <a:ext cx="3207349" cy="3701773"/>
          </a:xfrm>
          <a:custGeom>
            <a:avLst/>
            <a:gdLst/>
            <a:ahLst/>
            <a:cxnLst/>
            <a:rect l="l" t="t" r="r" b="b"/>
            <a:pathLst>
              <a:path w="2704465" h="3122929">
                <a:moveTo>
                  <a:pt x="0" y="0"/>
                </a:moveTo>
                <a:lnTo>
                  <a:pt x="0" y="3122355"/>
                </a:lnTo>
                <a:lnTo>
                  <a:pt x="2704032" y="1561177"/>
                </a:lnTo>
                <a:lnTo>
                  <a:pt x="0" y="0"/>
                </a:lnTo>
                <a:close/>
              </a:path>
            </a:pathLst>
          </a:custGeom>
          <a:solidFill>
            <a:srgbClr val="000082"/>
          </a:solidFill>
          <a:ln>
            <a:noFill/>
          </a:ln>
        </p:spPr>
        <p:txBody>
          <a:bodyPr wrap="square" lIns="0" tIns="0" rIns="0" bIns="0" rtlCol="0"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07147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3">
            <a:extLst>
              <a:ext uri="{FF2B5EF4-FFF2-40B4-BE49-F238E27FC236}">
                <a16:creationId xmlns:a16="http://schemas.microsoft.com/office/drawing/2014/main" id="{37E86417-7AF3-A0AD-B116-B0373AE8A3C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95660" y="1413226"/>
            <a:ext cx="4022590" cy="7739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de-CH" spc="-10" dirty="0" err="1"/>
              <a:t>Finanziamento</a:t>
            </a:r>
            <a:endParaRPr spc="-10" dirty="0"/>
          </a:p>
        </p:txBody>
      </p:sp>
      <p:sp>
        <p:nvSpPr>
          <p:cNvPr id="6" name="object 4">
            <a:extLst>
              <a:ext uri="{FF2B5EF4-FFF2-40B4-BE49-F238E27FC236}">
                <a16:creationId xmlns:a16="http://schemas.microsoft.com/office/drawing/2014/main" id="{D6EBC1DD-3832-F675-0608-EE4F0EC4B58C}"/>
              </a:ext>
            </a:extLst>
          </p:cNvPr>
          <p:cNvSpPr/>
          <p:nvPr/>
        </p:nvSpPr>
        <p:spPr>
          <a:xfrm>
            <a:off x="2295660" y="6869687"/>
            <a:ext cx="847090" cy="978535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00B4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5">
            <a:extLst>
              <a:ext uri="{FF2B5EF4-FFF2-40B4-BE49-F238E27FC236}">
                <a16:creationId xmlns:a16="http://schemas.microsoft.com/office/drawing/2014/main" id="{A06F73F3-B881-565F-7E59-7C536AFDB39F}"/>
              </a:ext>
            </a:extLst>
          </p:cNvPr>
          <p:cNvSpPr/>
          <p:nvPr/>
        </p:nvSpPr>
        <p:spPr>
          <a:xfrm>
            <a:off x="2295660" y="3124672"/>
            <a:ext cx="847090" cy="978535"/>
          </a:xfrm>
          <a:custGeom>
            <a:avLst/>
            <a:gdLst/>
            <a:ahLst/>
            <a:cxnLst/>
            <a:rect l="l" t="t" r="r" b="b"/>
            <a:pathLst>
              <a:path w="847089" h="978534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0031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6">
            <a:extLst>
              <a:ext uri="{FF2B5EF4-FFF2-40B4-BE49-F238E27FC236}">
                <a16:creationId xmlns:a16="http://schemas.microsoft.com/office/drawing/2014/main" id="{4A3A4F49-7E02-C10C-1CC5-944B624A863E}"/>
              </a:ext>
            </a:extLst>
          </p:cNvPr>
          <p:cNvSpPr/>
          <p:nvPr/>
        </p:nvSpPr>
        <p:spPr>
          <a:xfrm>
            <a:off x="2295660" y="5021043"/>
            <a:ext cx="847090" cy="978535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000082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Gruppieren 12">
            <a:extLst>
              <a:ext uri="{FF2B5EF4-FFF2-40B4-BE49-F238E27FC236}">
                <a16:creationId xmlns:a16="http://schemas.microsoft.com/office/drawing/2014/main" id="{14636804-4F7D-79A9-3B86-5E5DC68F76C8}"/>
              </a:ext>
            </a:extLst>
          </p:cNvPr>
          <p:cNvGrpSpPr/>
          <p:nvPr/>
        </p:nvGrpSpPr>
        <p:grpSpPr>
          <a:xfrm>
            <a:off x="11957049" y="2416175"/>
            <a:ext cx="4953005" cy="7581901"/>
            <a:chOff x="14395450" y="1470537"/>
            <a:chExt cx="1427189" cy="2184694"/>
          </a:xfrm>
        </p:grpSpPr>
        <p:sp>
          <p:nvSpPr>
            <p:cNvPr id="9" name="object 11">
              <a:extLst>
                <a:ext uri="{FF2B5EF4-FFF2-40B4-BE49-F238E27FC236}">
                  <a16:creationId xmlns:a16="http://schemas.microsoft.com/office/drawing/2014/main" id="{C6025945-5F82-7CD8-1B48-66E45529114D}"/>
                </a:ext>
              </a:extLst>
            </p:cNvPr>
            <p:cNvSpPr/>
            <p:nvPr/>
          </p:nvSpPr>
          <p:spPr>
            <a:xfrm>
              <a:off x="14395450" y="2024752"/>
              <a:ext cx="1427189" cy="1630479"/>
            </a:xfrm>
            <a:custGeom>
              <a:avLst/>
              <a:gdLst/>
              <a:ahLst/>
              <a:cxnLst/>
              <a:rect l="l" t="t" r="r" b="b"/>
              <a:pathLst>
                <a:path w="2704465" h="3122929">
                  <a:moveTo>
                    <a:pt x="0" y="0"/>
                  </a:moveTo>
                  <a:lnTo>
                    <a:pt x="0" y="3122355"/>
                  </a:lnTo>
                  <a:lnTo>
                    <a:pt x="2704032" y="15611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82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1" name="object 13">
              <a:extLst>
                <a:ext uri="{FF2B5EF4-FFF2-40B4-BE49-F238E27FC236}">
                  <a16:creationId xmlns:a16="http://schemas.microsoft.com/office/drawing/2014/main" id="{F276EB08-A395-0E27-A82D-C9957FFF5645}"/>
                </a:ext>
              </a:extLst>
            </p:cNvPr>
            <p:cNvSpPr/>
            <p:nvPr/>
          </p:nvSpPr>
          <p:spPr>
            <a:xfrm>
              <a:off x="14395450" y="1470537"/>
              <a:ext cx="1010010" cy="1004108"/>
            </a:xfrm>
            <a:custGeom>
              <a:avLst/>
              <a:gdLst/>
              <a:ahLst/>
              <a:cxnLst/>
              <a:rect l="l" t="t" r="r" b="b"/>
              <a:pathLst>
                <a:path w="2704465" h="3122929">
                  <a:moveTo>
                    <a:pt x="0" y="0"/>
                  </a:moveTo>
                  <a:lnTo>
                    <a:pt x="0" y="3122355"/>
                  </a:lnTo>
                  <a:lnTo>
                    <a:pt x="2704032" y="15611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4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2">
              <a:extLst>
                <a:ext uri="{FF2B5EF4-FFF2-40B4-BE49-F238E27FC236}">
                  <a16:creationId xmlns:a16="http://schemas.microsoft.com/office/drawing/2014/main" id="{334D49FB-CDF5-BC32-EDC1-AF6D4B679437}"/>
                </a:ext>
              </a:extLst>
            </p:cNvPr>
            <p:cNvSpPr/>
            <p:nvPr/>
          </p:nvSpPr>
          <p:spPr>
            <a:xfrm>
              <a:off x="14395450" y="1986520"/>
              <a:ext cx="439135" cy="548918"/>
            </a:xfrm>
            <a:custGeom>
              <a:avLst/>
              <a:gdLst/>
              <a:ahLst/>
              <a:cxnLst/>
              <a:rect l="l" t="t" r="r" b="b"/>
              <a:pathLst>
                <a:path w="2704465" h="3122929">
                  <a:moveTo>
                    <a:pt x="0" y="0"/>
                  </a:moveTo>
                  <a:lnTo>
                    <a:pt x="0" y="3122355"/>
                  </a:lnTo>
                  <a:lnTo>
                    <a:pt x="2704032" y="156117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1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Textfeld 14">
            <a:extLst>
              <a:ext uri="{FF2B5EF4-FFF2-40B4-BE49-F238E27FC236}">
                <a16:creationId xmlns:a16="http://schemas.microsoft.com/office/drawing/2014/main" id="{DB5678EC-BED7-FBD7-C707-B8B36C8B4D7E}"/>
              </a:ext>
            </a:extLst>
          </p:cNvPr>
          <p:cNvSpPr txBox="1"/>
          <p:nvPr/>
        </p:nvSpPr>
        <p:spPr>
          <a:xfrm>
            <a:off x="3614554" y="4916011"/>
            <a:ext cx="6338118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900" b="1" dirty="0">
                <a:latin typeface="Calibri" panose="020F0502020204030204" pitchFamily="34" charset="0"/>
                <a:cs typeface="Calibri" panose="020F0502020204030204" pitchFamily="34" charset="0"/>
              </a:rPr>
              <a:t>Somma </a:t>
            </a:r>
            <a:r>
              <a:rPr lang="de-CH" sz="2900" b="1" dirty="0" err="1">
                <a:latin typeface="Calibri" panose="020F0502020204030204" pitchFamily="34" charset="0"/>
                <a:cs typeface="Calibri" panose="020F0502020204030204" pitchFamily="34" charset="0"/>
              </a:rPr>
              <a:t>forfettaria</a:t>
            </a:r>
            <a:r>
              <a:rPr lang="de-CH" sz="2900" b="1" dirty="0">
                <a:latin typeface="Calibri" panose="020F0502020204030204" pitchFamily="34" charset="0"/>
                <a:cs typeface="Calibri" panose="020F0502020204030204" pitchFamily="34" charset="0"/>
              </a:rPr>
              <a:t> per </a:t>
            </a:r>
            <a:r>
              <a:rPr lang="de-CH" sz="2900" b="1" dirty="0" err="1">
                <a:latin typeface="Calibri" panose="020F0502020204030204" pitchFamily="34" charset="0"/>
                <a:cs typeface="Calibri" panose="020F0502020204030204" pitchFamily="34" charset="0"/>
              </a:rPr>
              <a:t>l’integrazione</a:t>
            </a:r>
            <a:r>
              <a:rPr lang="de-DE" sz="2900" b="1" dirty="0">
                <a:latin typeface="Calibri" panose="020F0502020204030204" pitchFamily="34" charset="0"/>
                <a:cs typeface="Calibri" panose="020F0502020204030204" pitchFamily="34" charset="0"/>
              </a:rPr>
              <a:t> (FI)</a:t>
            </a:r>
          </a:p>
          <a:p>
            <a:r>
              <a:rPr lang="de-DE" sz="2900" dirty="0" err="1">
                <a:latin typeface="Calibri" panose="020F0502020204030204" pitchFamily="34" charset="0"/>
                <a:cs typeface="Calibri" panose="020F0502020204030204" pitchFamily="34" charset="0"/>
              </a:rPr>
              <a:t>finanzia</a:t>
            </a:r>
            <a:r>
              <a:rPr lang="de-DE" sz="2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900" dirty="0" err="1">
                <a:latin typeface="Calibri" panose="020F0502020204030204" pitchFamily="34" charset="0"/>
                <a:cs typeface="Calibri" panose="020F0502020204030204" pitchFamily="34" charset="0"/>
              </a:rPr>
              <a:t>il</a:t>
            </a:r>
            <a:r>
              <a:rPr lang="de-DE" sz="2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900" dirty="0" err="1">
                <a:latin typeface="Calibri" panose="020F0502020204030204" pitchFamily="34" charset="0"/>
                <a:cs typeface="Calibri" panose="020F0502020204030204" pitchFamily="34" charset="0"/>
              </a:rPr>
              <a:t>settore</a:t>
            </a:r>
            <a:r>
              <a:rPr lang="de-DE" sz="2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900" dirty="0" err="1">
                <a:latin typeface="Calibri" panose="020F0502020204030204" pitchFamily="34" charset="0"/>
                <a:cs typeface="Calibri" panose="020F0502020204030204" pitchFamily="34" charset="0"/>
              </a:rPr>
              <a:t>dell'asilo</a:t>
            </a:r>
            <a:endParaRPr lang="de-DE" sz="2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20F847D7-8FC8-E9C1-9FFE-E0916F393B86}"/>
              </a:ext>
            </a:extLst>
          </p:cNvPr>
          <p:cNvSpPr txBox="1"/>
          <p:nvPr/>
        </p:nvSpPr>
        <p:spPr>
          <a:xfrm>
            <a:off x="3608204" y="6820818"/>
            <a:ext cx="6338118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900" b="1" dirty="0" err="1">
                <a:latin typeface="Calibri" panose="020F0502020204030204" pitchFamily="34" charset="0"/>
                <a:cs typeface="Calibri" panose="020F0502020204030204" pitchFamily="34" charset="0"/>
              </a:rPr>
              <a:t>Credito</a:t>
            </a:r>
            <a:r>
              <a:rPr lang="de-DE" sz="2900" b="1" dirty="0">
                <a:latin typeface="Calibri" panose="020F0502020204030204" pitchFamily="34" charset="0"/>
                <a:cs typeface="Calibri" panose="020F0502020204030204" pitchFamily="34" charset="0"/>
              </a:rPr>
              <a:t> per la </a:t>
            </a:r>
            <a:r>
              <a:rPr lang="de-DE" sz="2900" b="1" dirty="0" err="1">
                <a:latin typeface="Calibri" panose="020F0502020204030204" pitchFamily="34" charset="0"/>
                <a:cs typeface="Calibri" panose="020F0502020204030204" pitchFamily="34" charset="0"/>
              </a:rPr>
              <a:t>promozione</a:t>
            </a:r>
            <a:r>
              <a:rPr lang="de-DE" sz="29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900" b="1" dirty="0" err="1">
                <a:latin typeface="Calibri" panose="020F0502020204030204" pitchFamily="34" charset="0"/>
                <a:cs typeface="Calibri" panose="020F0502020204030204" pitchFamily="34" charset="0"/>
              </a:rPr>
              <a:t>dell‘integrazione</a:t>
            </a:r>
            <a:r>
              <a:rPr lang="de-DE" sz="2900" b="1" dirty="0">
                <a:latin typeface="Calibri" panose="020F0502020204030204" pitchFamily="34" charset="0"/>
                <a:cs typeface="Calibri" panose="020F0502020204030204" pitchFamily="34" charset="0"/>
              </a:rPr>
              <a:t> (CPI)</a:t>
            </a:r>
          </a:p>
          <a:p>
            <a:r>
              <a:rPr lang="it-IT" sz="2900" dirty="0">
                <a:latin typeface="Calibri" panose="020F0502020204030204" pitchFamily="34" charset="0"/>
                <a:cs typeface="Calibri" panose="020F0502020204030204" pitchFamily="34" charset="0"/>
              </a:rPr>
              <a:t>finanzia il settore degli stranieri</a:t>
            </a:r>
            <a:endParaRPr lang="de-DE" sz="2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6208827A-1533-A9A3-306E-028FC171A986}"/>
              </a:ext>
            </a:extLst>
          </p:cNvPr>
          <p:cNvSpPr txBox="1"/>
          <p:nvPr/>
        </p:nvSpPr>
        <p:spPr>
          <a:xfrm>
            <a:off x="3614554" y="2898360"/>
            <a:ext cx="6338118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900" b="1" dirty="0" err="1">
                <a:latin typeface="Calibri" panose="020F0502020204030204" pitchFamily="34" charset="0"/>
                <a:cs typeface="Calibri" panose="020F0502020204030204" pitchFamily="34" charset="0"/>
              </a:rPr>
              <a:t>Inserimento</a:t>
            </a:r>
            <a:r>
              <a:rPr lang="de-DE" sz="29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900" b="1" dirty="0" err="1">
                <a:latin typeface="Calibri" panose="020F0502020204030204" pitchFamily="34" charset="0"/>
                <a:cs typeface="Calibri" panose="020F0502020204030204" pitchFamily="34" charset="0"/>
              </a:rPr>
              <a:t>nelle</a:t>
            </a:r>
            <a:r>
              <a:rPr lang="de-DE" sz="29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900" b="1" dirty="0" err="1">
                <a:latin typeface="Calibri" panose="020F0502020204030204" pitchFamily="34" charset="0"/>
                <a:cs typeface="Calibri" panose="020F0502020204030204" pitchFamily="34" charset="0"/>
              </a:rPr>
              <a:t>strutture</a:t>
            </a:r>
            <a:r>
              <a:rPr lang="de-DE" sz="29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sz="2900" b="1" dirty="0" err="1">
                <a:latin typeface="Calibri" panose="020F0502020204030204" pitchFamily="34" charset="0"/>
                <a:cs typeface="Calibri" panose="020F0502020204030204" pitchFamily="34" charset="0"/>
              </a:rPr>
              <a:t>ordinarie</a:t>
            </a:r>
            <a:r>
              <a:rPr lang="de-DE" sz="2900" b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DE" sz="2900" b="1" dirty="0" err="1">
                <a:latin typeface="Calibri" panose="020F0502020204030204" pitchFamily="34" charset="0"/>
                <a:cs typeface="Calibri" panose="020F0502020204030204" pitchFamily="34" charset="0"/>
              </a:rPr>
              <a:t>innovazione</a:t>
            </a:r>
            <a:r>
              <a:rPr lang="de-DE" sz="2900" b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DE" sz="2900" b="1" dirty="0" err="1">
                <a:latin typeface="Calibri" panose="020F0502020204030204" pitchFamily="34" charset="0"/>
                <a:cs typeface="Calibri" panose="020F0502020204030204" pitchFamily="34" charset="0"/>
              </a:rPr>
              <a:t>qualità</a:t>
            </a:r>
            <a:endParaRPr lang="de-DE" sz="2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sz="2900" dirty="0">
                <a:latin typeface="Calibri" panose="020F0502020204030204" pitchFamily="34" charset="0"/>
                <a:cs typeface="Calibri" panose="020F0502020204030204" pitchFamily="34" charset="0"/>
              </a:rPr>
              <a:t>finanziato da entrambi i fondi </a:t>
            </a:r>
            <a:endParaRPr lang="de-DE" sz="2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8" name="Grafik 17">
            <a:extLst>
              <a:ext uri="{FF2B5EF4-FFF2-40B4-BE49-F238E27FC236}">
                <a16:creationId xmlns:a16="http://schemas.microsoft.com/office/drawing/2014/main" id="{1D6D96F4-7B6C-6E9F-61F3-7EC1F6E3C6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250" y="149967"/>
            <a:ext cx="1676400" cy="1263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3149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5">
            <a:extLst>
              <a:ext uri="{FF2B5EF4-FFF2-40B4-BE49-F238E27FC236}">
                <a16:creationId xmlns:a16="http://schemas.microsoft.com/office/drawing/2014/main" id="{0175BD25-D2DE-7D95-A70B-96569C38CE8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95660" y="1413226"/>
            <a:ext cx="6460990" cy="7739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de-CH" spc="-10" dirty="0" err="1">
                <a:latin typeface="Calibri" panose="020F0502020204030204" pitchFamily="34" charset="0"/>
                <a:cs typeface="Calibri" panose="020F0502020204030204" pitchFamily="34" charset="0"/>
              </a:rPr>
              <a:t>Gruppi</a:t>
            </a:r>
            <a:r>
              <a:rPr lang="de-CH" spc="-1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CH" spc="-10" dirty="0" err="1">
                <a:latin typeface="Calibri" panose="020F0502020204030204" pitchFamily="34" charset="0"/>
                <a:cs typeface="Calibri" panose="020F0502020204030204" pitchFamily="34" charset="0"/>
              </a:rPr>
              <a:t>target</a:t>
            </a:r>
            <a:r>
              <a:rPr spc="-13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CH" dirty="0">
                <a:latin typeface="Calibri" panose="020F0502020204030204" pitchFamily="34" charset="0"/>
                <a:cs typeface="Calibri" panose="020F0502020204030204" pitchFamily="34" charset="0"/>
              </a:rPr>
              <a:t>PIC</a:t>
            </a:r>
            <a:r>
              <a:rPr spc="-125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pc="-50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pic>
        <p:nvPicPr>
          <p:cNvPr id="33" name="Grafik 32">
            <a:extLst>
              <a:ext uri="{FF2B5EF4-FFF2-40B4-BE49-F238E27FC236}">
                <a16:creationId xmlns:a16="http://schemas.microsoft.com/office/drawing/2014/main" id="{E759C905-C9AA-C95F-0FC2-CD0E59D2E6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250" y="149967"/>
            <a:ext cx="1676400" cy="1263259"/>
          </a:xfrm>
          <a:prstGeom prst="rect">
            <a:avLst/>
          </a:prstGeom>
        </p:spPr>
      </p:pic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2D54C035-861C-44FF-960D-28085B2F46F9}"/>
              </a:ext>
            </a:extLst>
          </p:cNvPr>
          <p:cNvGrpSpPr/>
          <p:nvPr/>
        </p:nvGrpSpPr>
        <p:grpSpPr>
          <a:xfrm>
            <a:off x="2182635" y="2606675"/>
            <a:ext cx="10058401" cy="8462090"/>
            <a:chOff x="1362444" y="2552976"/>
            <a:chExt cx="9851754" cy="8462090"/>
          </a:xfrm>
        </p:grpSpPr>
        <p:sp>
          <p:nvSpPr>
            <p:cNvPr id="8" name="object 6">
              <a:extLst>
                <a:ext uri="{FF2B5EF4-FFF2-40B4-BE49-F238E27FC236}">
                  <a16:creationId xmlns:a16="http://schemas.microsoft.com/office/drawing/2014/main" id="{D85E07F2-A61B-564E-D4C6-B15ACB9111C9}"/>
                </a:ext>
              </a:extLst>
            </p:cNvPr>
            <p:cNvSpPr txBox="1"/>
            <p:nvPr/>
          </p:nvSpPr>
          <p:spPr>
            <a:xfrm>
              <a:off x="4828934" y="7751111"/>
              <a:ext cx="5093008" cy="907941"/>
            </a:xfrm>
            <a:prstGeom prst="rect">
              <a:avLst/>
            </a:prstGeom>
          </p:spPr>
          <p:txBody>
            <a:bodyPr vert="horz" wrap="square" lIns="0" tIns="1524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0"/>
                </a:spcBef>
              </a:pPr>
              <a:r>
                <a:rPr lang="it-IT" sz="2900" b="1" dirty="0">
                  <a:latin typeface="Calibri" panose="020F0502020204030204" pitchFamily="34" charset="0"/>
                  <a:cs typeface="Calibri" panose="020F0502020204030204" pitchFamily="34" charset="0"/>
                </a:rPr>
                <a:t>Persone nel quadro del    ricongiungimento familiare</a:t>
              </a:r>
              <a:endParaRPr sz="29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9" name="object 7">
              <a:extLst>
                <a:ext uri="{FF2B5EF4-FFF2-40B4-BE49-F238E27FC236}">
                  <a16:creationId xmlns:a16="http://schemas.microsoft.com/office/drawing/2014/main" id="{268E4C44-3E29-B317-A8D3-A4BC80D7D3DC}"/>
                </a:ext>
              </a:extLst>
            </p:cNvPr>
            <p:cNvSpPr/>
            <p:nvPr/>
          </p:nvSpPr>
          <p:spPr>
            <a:xfrm>
              <a:off x="3491495" y="7420785"/>
              <a:ext cx="847090" cy="978535"/>
            </a:xfrm>
            <a:custGeom>
              <a:avLst/>
              <a:gdLst/>
              <a:ahLst/>
              <a:cxnLst/>
              <a:rect l="l" t="t" r="r" b="b"/>
              <a:pathLst>
                <a:path w="847089" h="978535">
                  <a:moveTo>
                    <a:pt x="0" y="0"/>
                  </a:moveTo>
                  <a:lnTo>
                    <a:pt x="0" y="978085"/>
                  </a:lnTo>
                  <a:lnTo>
                    <a:pt x="847052" y="4890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6D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8">
              <a:extLst>
                <a:ext uri="{FF2B5EF4-FFF2-40B4-BE49-F238E27FC236}">
                  <a16:creationId xmlns:a16="http://schemas.microsoft.com/office/drawing/2014/main" id="{5980F90D-F656-83B2-F237-A8FD0074C305}"/>
                </a:ext>
              </a:extLst>
            </p:cNvPr>
            <p:cNvSpPr txBox="1"/>
            <p:nvPr/>
          </p:nvSpPr>
          <p:spPr>
            <a:xfrm>
              <a:off x="4828934" y="8952512"/>
              <a:ext cx="6385264" cy="899285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 marR="5080">
                <a:lnSpc>
                  <a:spcPct val="100800"/>
                </a:lnSpc>
                <a:spcBef>
                  <a:spcPts val="95"/>
                </a:spcBef>
              </a:pPr>
              <a:r>
                <a:rPr lang="it-IT" sz="2900" b="1" dirty="0">
                  <a:latin typeface="Calibri" panose="020F0502020204030204" pitchFamily="34" charset="0"/>
                  <a:cs typeface="Calibri" panose="020F0502020204030204" pitchFamily="34" charset="0"/>
                </a:rPr>
                <a:t>Persone con potenziale in ambito formativo e occupazionale </a:t>
              </a:r>
              <a:endParaRPr sz="29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object 9">
              <a:extLst>
                <a:ext uri="{FF2B5EF4-FFF2-40B4-BE49-F238E27FC236}">
                  <a16:creationId xmlns:a16="http://schemas.microsoft.com/office/drawing/2014/main" id="{CF2C5B6A-365B-2A75-A56A-772EAED0BA52}"/>
                </a:ext>
              </a:extLst>
            </p:cNvPr>
            <p:cNvSpPr/>
            <p:nvPr/>
          </p:nvSpPr>
          <p:spPr>
            <a:xfrm>
              <a:off x="3491495" y="8728658"/>
              <a:ext cx="847090" cy="978535"/>
            </a:xfrm>
            <a:custGeom>
              <a:avLst/>
              <a:gdLst/>
              <a:ahLst/>
              <a:cxnLst/>
              <a:rect l="l" t="t" r="r" b="b"/>
              <a:pathLst>
                <a:path w="847089" h="978534">
                  <a:moveTo>
                    <a:pt x="0" y="0"/>
                  </a:moveTo>
                  <a:lnTo>
                    <a:pt x="0" y="978085"/>
                  </a:lnTo>
                  <a:lnTo>
                    <a:pt x="847052" y="4890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0">
              <a:extLst>
                <a:ext uri="{FF2B5EF4-FFF2-40B4-BE49-F238E27FC236}">
                  <a16:creationId xmlns:a16="http://schemas.microsoft.com/office/drawing/2014/main" id="{920A32B1-7544-92C3-2A76-5C8FFDBC9260}"/>
                </a:ext>
              </a:extLst>
            </p:cNvPr>
            <p:cNvSpPr txBox="1"/>
            <p:nvPr/>
          </p:nvSpPr>
          <p:spPr>
            <a:xfrm>
              <a:off x="4869909" y="10076155"/>
              <a:ext cx="4491990" cy="899285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 marR="5080">
                <a:spcBef>
                  <a:spcPts val="120"/>
                </a:spcBef>
              </a:pPr>
              <a:r>
                <a:rPr lang="it-IT" sz="2900" b="1" dirty="0">
                  <a:latin typeface="Calibri" panose="020F0502020204030204" pitchFamily="34" charset="0"/>
                  <a:cs typeface="Calibri" panose="020F0502020204030204" pitchFamily="34" charset="0"/>
                </a:rPr>
                <a:t>Persone colpite o minacciate dalla povertà</a:t>
              </a:r>
              <a:endParaRPr lang="de-CH" sz="29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object 11">
              <a:extLst>
                <a:ext uri="{FF2B5EF4-FFF2-40B4-BE49-F238E27FC236}">
                  <a16:creationId xmlns:a16="http://schemas.microsoft.com/office/drawing/2014/main" id="{B2367E77-F739-D9B0-2BFE-2CB4375387A4}"/>
                </a:ext>
              </a:extLst>
            </p:cNvPr>
            <p:cNvSpPr/>
            <p:nvPr/>
          </p:nvSpPr>
          <p:spPr>
            <a:xfrm>
              <a:off x="3475668" y="10036531"/>
              <a:ext cx="847090" cy="978535"/>
            </a:xfrm>
            <a:custGeom>
              <a:avLst/>
              <a:gdLst/>
              <a:ahLst/>
              <a:cxnLst/>
              <a:rect l="l" t="t" r="r" b="b"/>
              <a:pathLst>
                <a:path w="847089" h="978534">
                  <a:moveTo>
                    <a:pt x="0" y="0"/>
                  </a:moveTo>
                  <a:lnTo>
                    <a:pt x="0" y="978085"/>
                  </a:lnTo>
                  <a:lnTo>
                    <a:pt x="847052" y="4890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3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2">
              <a:extLst>
                <a:ext uri="{FF2B5EF4-FFF2-40B4-BE49-F238E27FC236}">
                  <a16:creationId xmlns:a16="http://schemas.microsoft.com/office/drawing/2014/main" id="{D726EEE9-1195-2920-40FB-A2AC19CC4354}"/>
                </a:ext>
              </a:extLst>
            </p:cNvPr>
            <p:cNvSpPr txBox="1"/>
            <p:nvPr/>
          </p:nvSpPr>
          <p:spPr>
            <a:xfrm>
              <a:off x="4885734" y="6210576"/>
              <a:ext cx="4619465" cy="1350050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 marR="5080">
                <a:lnSpc>
                  <a:spcPct val="100800"/>
                </a:lnSpc>
                <a:spcBef>
                  <a:spcPts val="95"/>
                </a:spcBef>
              </a:pPr>
              <a:r>
                <a:rPr lang="it-IT" sz="2900" b="1" dirty="0">
                  <a:latin typeface="Calibri" panose="020F0502020204030204" pitchFamily="34" charset="0"/>
                  <a:cs typeface="Calibri" panose="020F0502020204030204" pitchFamily="34" charset="0"/>
                </a:rPr>
                <a:t>Persone ammesse provvisoriamente e i rifugiati riconosciuti </a:t>
              </a:r>
              <a:endParaRPr sz="29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object 13">
              <a:extLst>
                <a:ext uri="{FF2B5EF4-FFF2-40B4-BE49-F238E27FC236}">
                  <a16:creationId xmlns:a16="http://schemas.microsoft.com/office/drawing/2014/main" id="{269F403F-EEF4-6A3D-ED62-A50F6F5A2844}"/>
                </a:ext>
              </a:extLst>
            </p:cNvPr>
            <p:cNvSpPr/>
            <p:nvPr/>
          </p:nvSpPr>
          <p:spPr>
            <a:xfrm>
              <a:off x="3491495" y="6100697"/>
              <a:ext cx="847090" cy="978535"/>
            </a:xfrm>
            <a:custGeom>
              <a:avLst/>
              <a:gdLst/>
              <a:ahLst/>
              <a:cxnLst/>
              <a:rect l="l" t="t" r="r" b="b"/>
              <a:pathLst>
                <a:path w="847089" h="978535">
                  <a:moveTo>
                    <a:pt x="0" y="0"/>
                  </a:moveTo>
                  <a:lnTo>
                    <a:pt x="0" y="978085"/>
                  </a:lnTo>
                  <a:lnTo>
                    <a:pt x="847052" y="48904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4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0">
              <a:extLst>
                <a:ext uri="{FF2B5EF4-FFF2-40B4-BE49-F238E27FC236}">
                  <a16:creationId xmlns:a16="http://schemas.microsoft.com/office/drawing/2014/main" id="{0675C16A-BFC6-4A3A-93E0-B98AF91A5174}"/>
                </a:ext>
              </a:extLst>
            </p:cNvPr>
            <p:cNvSpPr/>
            <p:nvPr/>
          </p:nvSpPr>
          <p:spPr>
            <a:xfrm>
              <a:off x="1362444" y="2552976"/>
              <a:ext cx="806604" cy="952038"/>
            </a:xfrm>
            <a:custGeom>
              <a:avLst/>
              <a:gdLst/>
              <a:ahLst/>
              <a:cxnLst/>
              <a:rect l="l" t="t" r="r" b="b"/>
              <a:pathLst>
                <a:path w="4115434" h="4751705">
                  <a:moveTo>
                    <a:pt x="0" y="0"/>
                  </a:moveTo>
                  <a:lnTo>
                    <a:pt x="0" y="4751656"/>
                  </a:lnTo>
                  <a:lnTo>
                    <a:pt x="188470" y="4642842"/>
                  </a:lnTo>
                  <a:lnTo>
                    <a:pt x="62825" y="4642842"/>
                  </a:lnTo>
                  <a:lnTo>
                    <a:pt x="62825" y="108813"/>
                  </a:lnTo>
                  <a:lnTo>
                    <a:pt x="188470" y="108813"/>
                  </a:lnTo>
                  <a:lnTo>
                    <a:pt x="0" y="0"/>
                  </a:lnTo>
                  <a:close/>
                </a:path>
                <a:path w="4115434" h="4751705">
                  <a:moveTo>
                    <a:pt x="188470" y="108813"/>
                  </a:moveTo>
                  <a:lnTo>
                    <a:pt x="62825" y="108813"/>
                  </a:lnTo>
                  <a:lnTo>
                    <a:pt x="3989407" y="2375822"/>
                  </a:lnTo>
                  <a:lnTo>
                    <a:pt x="62825" y="4642842"/>
                  </a:lnTo>
                  <a:lnTo>
                    <a:pt x="188470" y="4642842"/>
                  </a:lnTo>
                  <a:lnTo>
                    <a:pt x="4115057" y="2375822"/>
                  </a:lnTo>
                  <a:lnTo>
                    <a:pt x="188470" y="10881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6" name="object 2">
              <a:extLst>
                <a:ext uri="{FF2B5EF4-FFF2-40B4-BE49-F238E27FC236}">
                  <a16:creationId xmlns:a16="http://schemas.microsoft.com/office/drawing/2014/main" id="{3BE3A64E-19E9-4C3C-B305-7862EDDF039D}"/>
                </a:ext>
              </a:extLst>
            </p:cNvPr>
            <p:cNvSpPr txBox="1"/>
            <p:nvPr/>
          </p:nvSpPr>
          <p:spPr>
            <a:xfrm>
              <a:off x="2470081" y="2793410"/>
              <a:ext cx="3167380" cy="461665"/>
            </a:xfrm>
            <a:prstGeom prst="rect">
              <a:avLst/>
            </a:prstGeom>
          </p:spPr>
          <p:txBody>
            <a:bodyPr vert="horz" wrap="square" lIns="0" tIns="1524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20"/>
                </a:spcBef>
              </a:pPr>
              <a:r>
                <a:rPr lang="de-CH" sz="2900" b="1" spc="-10" dirty="0">
                  <a:latin typeface="Calibri" panose="020F0502020204030204" pitchFamily="34" charset="0"/>
                  <a:cs typeface="Calibri" panose="020F0502020204030204" pitchFamily="34" charset="0"/>
                </a:rPr>
                <a:t>Tutta la </a:t>
              </a:r>
              <a:r>
                <a:rPr lang="de-CH" sz="2900" b="1" spc="-10" dirty="0" err="1">
                  <a:latin typeface="Calibri" panose="020F0502020204030204" pitchFamily="34" charset="0"/>
                  <a:cs typeface="Calibri" panose="020F0502020204030204" pitchFamily="34" charset="0"/>
                </a:rPr>
                <a:t>società</a:t>
              </a:r>
              <a:endParaRPr sz="2900" b="1" spc="-1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7" name="object 3">
              <a:extLst>
                <a:ext uri="{FF2B5EF4-FFF2-40B4-BE49-F238E27FC236}">
                  <a16:creationId xmlns:a16="http://schemas.microsoft.com/office/drawing/2014/main" id="{D12AF690-E6DA-4003-A395-212A3E2AF049}"/>
                </a:ext>
              </a:extLst>
            </p:cNvPr>
            <p:cNvSpPr txBox="1"/>
            <p:nvPr/>
          </p:nvSpPr>
          <p:spPr>
            <a:xfrm>
              <a:off x="2542511" y="3915028"/>
              <a:ext cx="5097521" cy="461665"/>
            </a:xfrm>
            <a:prstGeom prst="rect">
              <a:avLst/>
            </a:prstGeom>
          </p:spPr>
          <p:txBody>
            <a:bodyPr vert="horz" wrap="square" lIns="0" tIns="15240" rIns="0" bIns="0" rtlCol="0">
              <a:spAutoFit/>
            </a:bodyPr>
            <a:lstStyle/>
            <a:p>
              <a:pPr marL="12700">
                <a:spcBef>
                  <a:spcPts val="120"/>
                </a:spcBef>
              </a:pPr>
              <a:r>
                <a:rPr lang="de-CH" sz="2900" b="1" spc="-10" dirty="0" err="1">
                  <a:latin typeface="MyriadPro-Semibold"/>
                  <a:cs typeface="MyriadPro-Semibold"/>
                </a:rPr>
                <a:t>Strutture</a:t>
              </a:r>
              <a:r>
                <a:rPr lang="de-CH" sz="2900" b="1" spc="-10" dirty="0">
                  <a:latin typeface="MyriadPro-Semibold"/>
                  <a:cs typeface="MyriadPro-Semibold"/>
                </a:rPr>
                <a:t> </a:t>
              </a:r>
              <a:r>
                <a:rPr lang="de-CH" sz="2900" b="1" spc="-10" dirty="0" err="1">
                  <a:latin typeface="MyriadPro-Semibold"/>
                  <a:cs typeface="MyriadPro-Semibold"/>
                </a:rPr>
                <a:t>ordinarie</a:t>
              </a:r>
              <a:endParaRPr lang="de-CH" sz="2900" dirty="0">
                <a:latin typeface="MyriadPro-Semibold"/>
                <a:cs typeface="MyriadPro-Semibold"/>
              </a:endParaRPr>
            </a:p>
          </p:txBody>
        </p:sp>
        <p:sp>
          <p:nvSpPr>
            <p:cNvPr id="29" name="object 4">
              <a:extLst>
                <a:ext uri="{FF2B5EF4-FFF2-40B4-BE49-F238E27FC236}">
                  <a16:creationId xmlns:a16="http://schemas.microsoft.com/office/drawing/2014/main" id="{46F31CD8-70E7-44C1-BDFF-C26676329793}"/>
                </a:ext>
              </a:extLst>
            </p:cNvPr>
            <p:cNvSpPr txBox="1"/>
            <p:nvPr/>
          </p:nvSpPr>
          <p:spPr>
            <a:xfrm>
              <a:off x="2470081" y="4922428"/>
              <a:ext cx="5499688" cy="448521"/>
            </a:xfrm>
            <a:prstGeom prst="rect">
              <a:avLst/>
            </a:prstGeom>
          </p:spPr>
          <p:txBody>
            <a:bodyPr vert="horz" wrap="square" lIns="0" tIns="12065" rIns="0" bIns="0" rtlCol="0">
              <a:spAutoFit/>
            </a:bodyPr>
            <a:lstStyle/>
            <a:p>
              <a:pPr marL="12700" marR="5080">
                <a:lnSpc>
                  <a:spcPct val="100800"/>
                </a:lnSpc>
                <a:spcBef>
                  <a:spcPts val="120"/>
                </a:spcBef>
              </a:pPr>
              <a:r>
                <a:rPr lang="de-CH" sz="2900" b="1" spc="-10" dirty="0" err="1">
                  <a:latin typeface="MyriadPro-Semibold"/>
                </a:rPr>
                <a:t>Persone</a:t>
              </a:r>
              <a:r>
                <a:rPr lang="de-CH" sz="2900" b="1" spc="-10" dirty="0">
                  <a:latin typeface="MyriadPro-Semibold"/>
                </a:rPr>
                <a:t> </a:t>
              </a:r>
              <a:r>
                <a:rPr lang="de-CH" sz="2900" b="1" spc="-10" dirty="0" err="1">
                  <a:latin typeface="MyriadPro-Semibold"/>
                </a:rPr>
                <a:t>con</a:t>
              </a:r>
              <a:r>
                <a:rPr lang="de-CH" sz="2900" b="1" spc="-10" dirty="0">
                  <a:latin typeface="MyriadPro-Semibold"/>
                </a:rPr>
                <a:t> </a:t>
              </a:r>
              <a:r>
                <a:rPr lang="de-CH" sz="2900" b="1" spc="-10" dirty="0" err="1">
                  <a:latin typeface="MyriadPro-Semibold"/>
                </a:rPr>
                <a:t>bisogno</a:t>
              </a:r>
              <a:r>
                <a:rPr lang="de-CH" sz="2900" b="1" spc="-10" dirty="0">
                  <a:latin typeface="MyriadPro-Semibold"/>
                </a:rPr>
                <a:t> </a:t>
              </a:r>
              <a:r>
                <a:rPr lang="de-CH" sz="2900" b="1" spc="-10" dirty="0" err="1">
                  <a:latin typeface="MyriadPro-Semibold"/>
                </a:rPr>
                <a:t>d’integrazione</a:t>
              </a:r>
              <a:endParaRPr sz="2900" b="1" spc="-10" dirty="0">
                <a:latin typeface="MyriadPro-Semibold"/>
              </a:endParaRPr>
            </a:p>
          </p:txBody>
        </p:sp>
        <p:sp>
          <p:nvSpPr>
            <p:cNvPr id="30" name="object 20">
              <a:extLst>
                <a:ext uri="{FF2B5EF4-FFF2-40B4-BE49-F238E27FC236}">
                  <a16:creationId xmlns:a16="http://schemas.microsoft.com/office/drawing/2014/main" id="{5852754A-4E13-4448-8DDD-9AA5F2162334}"/>
                </a:ext>
              </a:extLst>
            </p:cNvPr>
            <p:cNvSpPr/>
            <p:nvPr/>
          </p:nvSpPr>
          <p:spPr>
            <a:xfrm>
              <a:off x="1362444" y="3728769"/>
              <a:ext cx="806604" cy="952038"/>
            </a:xfrm>
            <a:custGeom>
              <a:avLst/>
              <a:gdLst/>
              <a:ahLst/>
              <a:cxnLst/>
              <a:rect l="l" t="t" r="r" b="b"/>
              <a:pathLst>
                <a:path w="4115434" h="4751705">
                  <a:moveTo>
                    <a:pt x="0" y="0"/>
                  </a:moveTo>
                  <a:lnTo>
                    <a:pt x="0" y="4751656"/>
                  </a:lnTo>
                  <a:lnTo>
                    <a:pt x="188470" y="4642842"/>
                  </a:lnTo>
                  <a:lnTo>
                    <a:pt x="62825" y="4642842"/>
                  </a:lnTo>
                  <a:lnTo>
                    <a:pt x="62825" y="108813"/>
                  </a:lnTo>
                  <a:lnTo>
                    <a:pt x="188470" y="108813"/>
                  </a:lnTo>
                  <a:lnTo>
                    <a:pt x="0" y="0"/>
                  </a:lnTo>
                  <a:close/>
                </a:path>
                <a:path w="4115434" h="4751705">
                  <a:moveTo>
                    <a:pt x="188470" y="108813"/>
                  </a:moveTo>
                  <a:lnTo>
                    <a:pt x="62825" y="108813"/>
                  </a:lnTo>
                  <a:lnTo>
                    <a:pt x="3989407" y="2375822"/>
                  </a:lnTo>
                  <a:lnTo>
                    <a:pt x="62825" y="4642842"/>
                  </a:lnTo>
                  <a:lnTo>
                    <a:pt x="188470" y="4642842"/>
                  </a:lnTo>
                  <a:lnTo>
                    <a:pt x="4115057" y="2375822"/>
                  </a:lnTo>
                  <a:lnTo>
                    <a:pt x="188470" y="10881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31" name="object 20">
              <a:extLst>
                <a:ext uri="{FF2B5EF4-FFF2-40B4-BE49-F238E27FC236}">
                  <a16:creationId xmlns:a16="http://schemas.microsoft.com/office/drawing/2014/main" id="{14064790-433B-4B8E-90DD-ED623711E5A9}"/>
                </a:ext>
              </a:extLst>
            </p:cNvPr>
            <p:cNvSpPr/>
            <p:nvPr/>
          </p:nvSpPr>
          <p:spPr>
            <a:xfrm>
              <a:off x="1362444" y="4904562"/>
              <a:ext cx="806604" cy="952038"/>
            </a:xfrm>
            <a:custGeom>
              <a:avLst/>
              <a:gdLst/>
              <a:ahLst/>
              <a:cxnLst/>
              <a:rect l="l" t="t" r="r" b="b"/>
              <a:pathLst>
                <a:path w="4115434" h="4751705">
                  <a:moveTo>
                    <a:pt x="0" y="0"/>
                  </a:moveTo>
                  <a:lnTo>
                    <a:pt x="0" y="4751656"/>
                  </a:lnTo>
                  <a:lnTo>
                    <a:pt x="188470" y="4642842"/>
                  </a:lnTo>
                  <a:lnTo>
                    <a:pt x="62825" y="4642842"/>
                  </a:lnTo>
                  <a:lnTo>
                    <a:pt x="62825" y="108813"/>
                  </a:lnTo>
                  <a:lnTo>
                    <a:pt x="188470" y="108813"/>
                  </a:lnTo>
                  <a:lnTo>
                    <a:pt x="0" y="0"/>
                  </a:lnTo>
                  <a:close/>
                </a:path>
                <a:path w="4115434" h="4751705">
                  <a:moveTo>
                    <a:pt x="188470" y="108813"/>
                  </a:moveTo>
                  <a:lnTo>
                    <a:pt x="62825" y="108813"/>
                  </a:lnTo>
                  <a:lnTo>
                    <a:pt x="3989407" y="2375822"/>
                  </a:lnTo>
                  <a:lnTo>
                    <a:pt x="62825" y="4642842"/>
                  </a:lnTo>
                  <a:lnTo>
                    <a:pt x="188470" y="4642842"/>
                  </a:lnTo>
                  <a:lnTo>
                    <a:pt x="4115057" y="2375822"/>
                  </a:lnTo>
                  <a:lnTo>
                    <a:pt x="188470" y="10881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08C22F4A-28FD-4BDA-AF4A-DE37D596E4A3}"/>
              </a:ext>
            </a:extLst>
          </p:cNvPr>
          <p:cNvGrpSpPr/>
          <p:nvPr/>
        </p:nvGrpSpPr>
        <p:grpSpPr>
          <a:xfrm>
            <a:off x="12648191" y="1106923"/>
            <a:ext cx="4674235" cy="9499353"/>
            <a:chOff x="12690247" y="1509772"/>
            <a:chExt cx="3681626" cy="9338319"/>
          </a:xfrm>
        </p:grpSpPr>
        <p:grpSp>
          <p:nvGrpSpPr>
            <p:cNvPr id="16" name="object 14">
              <a:extLst>
                <a:ext uri="{FF2B5EF4-FFF2-40B4-BE49-F238E27FC236}">
                  <a16:creationId xmlns:a16="http://schemas.microsoft.com/office/drawing/2014/main" id="{4257C696-FE3A-F250-3A65-ABC312E7FF95}"/>
                </a:ext>
              </a:extLst>
            </p:cNvPr>
            <p:cNvGrpSpPr/>
            <p:nvPr/>
          </p:nvGrpSpPr>
          <p:grpSpPr>
            <a:xfrm>
              <a:off x="13122255" y="6734055"/>
              <a:ext cx="3204486" cy="4114036"/>
              <a:chOff x="10569111" y="6525935"/>
              <a:chExt cx="3204486" cy="4114036"/>
            </a:xfrm>
          </p:grpSpPr>
          <p:sp>
            <p:nvSpPr>
              <p:cNvPr id="18" name="object 16">
                <a:extLst>
                  <a:ext uri="{FF2B5EF4-FFF2-40B4-BE49-F238E27FC236}">
                    <a16:creationId xmlns:a16="http://schemas.microsoft.com/office/drawing/2014/main" id="{A3E0B1A6-C875-815C-AF8F-5153215795AC}"/>
                  </a:ext>
                </a:extLst>
              </p:cNvPr>
              <p:cNvSpPr/>
              <p:nvPr/>
            </p:nvSpPr>
            <p:spPr>
              <a:xfrm>
                <a:off x="10834877" y="8199363"/>
                <a:ext cx="720831" cy="978534"/>
              </a:xfrm>
              <a:custGeom>
                <a:avLst/>
                <a:gdLst/>
                <a:ahLst/>
                <a:cxnLst/>
                <a:rect l="l" t="t" r="r" b="b"/>
                <a:pathLst>
                  <a:path w="847090" h="978534">
                    <a:moveTo>
                      <a:pt x="0" y="0"/>
                    </a:moveTo>
                    <a:lnTo>
                      <a:pt x="0" y="978085"/>
                    </a:lnTo>
                    <a:lnTo>
                      <a:pt x="847052" y="48904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C7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sp>
            <p:nvSpPr>
              <p:cNvPr id="19" name="object 17">
                <a:extLst>
                  <a:ext uri="{FF2B5EF4-FFF2-40B4-BE49-F238E27FC236}">
                    <a16:creationId xmlns:a16="http://schemas.microsoft.com/office/drawing/2014/main" id="{755FF08D-4443-54BE-F425-17D9815C93D0}"/>
                  </a:ext>
                </a:extLst>
              </p:cNvPr>
              <p:cNvSpPr/>
              <p:nvPr/>
            </p:nvSpPr>
            <p:spPr>
              <a:xfrm>
                <a:off x="11727930" y="7889651"/>
                <a:ext cx="720831" cy="978535"/>
              </a:xfrm>
              <a:custGeom>
                <a:avLst/>
                <a:gdLst/>
                <a:ahLst/>
                <a:cxnLst/>
                <a:rect l="l" t="t" r="r" b="b"/>
                <a:pathLst>
                  <a:path w="847090" h="978534">
                    <a:moveTo>
                      <a:pt x="0" y="0"/>
                    </a:moveTo>
                    <a:lnTo>
                      <a:pt x="0" y="978085"/>
                    </a:lnTo>
                    <a:lnTo>
                      <a:pt x="847052" y="48904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6D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20" name="object 18">
                <a:extLst>
                  <a:ext uri="{FF2B5EF4-FFF2-40B4-BE49-F238E27FC236}">
                    <a16:creationId xmlns:a16="http://schemas.microsoft.com/office/drawing/2014/main" id="{7F8CAEDB-713F-2534-61FA-27BBE9014730}"/>
                  </a:ext>
                </a:extLst>
              </p:cNvPr>
              <p:cNvSpPr/>
              <p:nvPr/>
            </p:nvSpPr>
            <p:spPr>
              <a:xfrm>
                <a:off x="11347828" y="8930400"/>
                <a:ext cx="720831" cy="978534"/>
              </a:xfrm>
              <a:custGeom>
                <a:avLst/>
                <a:gdLst/>
                <a:ahLst/>
                <a:cxnLst/>
                <a:rect l="l" t="t" r="r" b="b"/>
                <a:pathLst>
                  <a:path w="847090" h="978534">
                    <a:moveTo>
                      <a:pt x="0" y="0"/>
                    </a:moveTo>
                    <a:lnTo>
                      <a:pt x="0" y="978085"/>
                    </a:lnTo>
                    <a:lnTo>
                      <a:pt x="847052" y="48904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3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21" name="object 19">
                <a:extLst>
                  <a:ext uri="{FF2B5EF4-FFF2-40B4-BE49-F238E27FC236}">
                    <a16:creationId xmlns:a16="http://schemas.microsoft.com/office/drawing/2014/main" id="{96A7B628-D7E3-FB0B-D84A-5EB2EE015736}"/>
                  </a:ext>
                </a:extLst>
              </p:cNvPr>
              <p:cNvSpPr/>
              <p:nvPr/>
            </p:nvSpPr>
            <p:spPr>
              <a:xfrm>
                <a:off x="11141247" y="7220828"/>
                <a:ext cx="720831" cy="978534"/>
              </a:xfrm>
              <a:custGeom>
                <a:avLst/>
                <a:gdLst/>
                <a:ahLst/>
                <a:cxnLst/>
                <a:rect l="l" t="t" r="r" b="b"/>
                <a:pathLst>
                  <a:path w="847090" h="978534">
                    <a:moveTo>
                      <a:pt x="0" y="0"/>
                    </a:moveTo>
                    <a:lnTo>
                      <a:pt x="0" y="978085"/>
                    </a:lnTo>
                    <a:lnTo>
                      <a:pt x="847052" y="48904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B4FF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2" name="object 20">
                <a:extLst>
                  <a:ext uri="{FF2B5EF4-FFF2-40B4-BE49-F238E27FC236}">
                    <a16:creationId xmlns:a16="http://schemas.microsoft.com/office/drawing/2014/main" id="{B9ADACDA-6197-B387-A4C0-54AEA51106C3}"/>
                  </a:ext>
                </a:extLst>
              </p:cNvPr>
              <p:cNvSpPr/>
              <p:nvPr/>
            </p:nvSpPr>
            <p:spPr>
              <a:xfrm>
                <a:off x="10569111" y="6525935"/>
                <a:ext cx="3204486" cy="4114036"/>
              </a:xfrm>
              <a:custGeom>
                <a:avLst/>
                <a:gdLst/>
                <a:ahLst/>
                <a:cxnLst/>
                <a:rect l="l" t="t" r="r" b="b"/>
                <a:pathLst>
                  <a:path w="4115434" h="4751705">
                    <a:moveTo>
                      <a:pt x="0" y="0"/>
                    </a:moveTo>
                    <a:lnTo>
                      <a:pt x="0" y="4751656"/>
                    </a:lnTo>
                    <a:lnTo>
                      <a:pt x="188470" y="4642842"/>
                    </a:lnTo>
                    <a:lnTo>
                      <a:pt x="62825" y="4642842"/>
                    </a:lnTo>
                    <a:lnTo>
                      <a:pt x="62825" y="108813"/>
                    </a:lnTo>
                    <a:lnTo>
                      <a:pt x="188470" y="108813"/>
                    </a:lnTo>
                    <a:lnTo>
                      <a:pt x="0" y="0"/>
                    </a:lnTo>
                    <a:close/>
                  </a:path>
                  <a:path w="4115434" h="4751705">
                    <a:moveTo>
                      <a:pt x="188470" y="108813"/>
                    </a:moveTo>
                    <a:lnTo>
                      <a:pt x="62825" y="108813"/>
                    </a:lnTo>
                    <a:lnTo>
                      <a:pt x="3989407" y="2375822"/>
                    </a:lnTo>
                    <a:lnTo>
                      <a:pt x="62825" y="4642842"/>
                    </a:lnTo>
                    <a:lnTo>
                      <a:pt x="188470" y="4642842"/>
                    </a:lnTo>
                    <a:lnTo>
                      <a:pt x="4115057" y="2375822"/>
                    </a:lnTo>
                    <a:lnTo>
                      <a:pt x="188470" y="108813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sp>
          <p:nvSpPr>
            <p:cNvPr id="35" name="object 20">
              <a:extLst>
                <a:ext uri="{FF2B5EF4-FFF2-40B4-BE49-F238E27FC236}">
                  <a16:creationId xmlns:a16="http://schemas.microsoft.com/office/drawing/2014/main" id="{ED60BDBA-6498-467C-A842-FE48E47E8B47}"/>
                </a:ext>
              </a:extLst>
            </p:cNvPr>
            <p:cNvSpPr/>
            <p:nvPr/>
          </p:nvSpPr>
          <p:spPr>
            <a:xfrm>
              <a:off x="12690247" y="3983735"/>
              <a:ext cx="3204486" cy="4114036"/>
            </a:xfrm>
            <a:custGeom>
              <a:avLst/>
              <a:gdLst/>
              <a:ahLst/>
              <a:cxnLst/>
              <a:rect l="l" t="t" r="r" b="b"/>
              <a:pathLst>
                <a:path w="4115434" h="4751705">
                  <a:moveTo>
                    <a:pt x="0" y="0"/>
                  </a:moveTo>
                  <a:lnTo>
                    <a:pt x="0" y="4751656"/>
                  </a:lnTo>
                  <a:lnTo>
                    <a:pt x="188470" y="4642842"/>
                  </a:lnTo>
                  <a:lnTo>
                    <a:pt x="62825" y="4642842"/>
                  </a:lnTo>
                  <a:lnTo>
                    <a:pt x="62825" y="108813"/>
                  </a:lnTo>
                  <a:lnTo>
                    <a:pt x="188470" y="108813"/>
                  </a:lnTo>
                  <a:lnTo>
                    <a:pt x="0" y="0"/>
                  </a:lnTo>
                  <a:close/>
                </a:path>
                <a:path w="4115434" h="4751705">
                  <a:moveTo>
                    <a:pt x="188470" y="108813"/>
                  </a:moveTo>
                  <a:lnTo>
                    <a:pt x="62825" y="108813"/>
                  </a:lnTo>
                  <a:lnTo>
                    <a:pt x="3989407" y="2375822"/>
                  </a:lnTo>
                  <a:lnTo>
                    <a:pt x="62825" y="4642842"/>
                  </a:lnTo>
                  <a:lnTo>
                    <a:pt x="188470" y="4642842"/>
                  </a:lnTo>
                  <a:lnTo>
                    <a:pt x="4115057" y="2375822"/>
                  </a:lnTo>
                  <a:lnTo>
                    <a:pt x="188470" y="10881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36" name="object 20">
              <a:extLst>
                <a:ext uri="{FF2B5EF4-FFF2-40B4-BE49-F238E27FC236}">
                  <a16:creationId xmlns:a16="http://schemas.microsoft.com/office/drawing/2014/main" id="{EE533295-11F6-4B2C-B3D1-5575D7878531}"/>
                </a:ext>
              </a:extLst>
            </p:cNvPr>
            <p:cNvSpPr/>
            <p:nvPr/>
          </p:nvSpPr>
          <p:spPr>
            <a:xfrm>
              <a:off x="13167387" y="1509772"/>
              <a:ext cx="3204486" cy="4114036"/>
            </a:xfrm>
            <a:custGeom>
              <a:avLst/>
              <a:gdLst/>
              <a:ahLst/>
              <a:cxnLst/>
              <a:rect l="l" t="t" r="r" b="b"/>
              <a:pathLst>
                <a:path w="4115434" h="4751705">
                  <a:moveTo>
                    <a:pt x="0" y="0"/>
                  </a:moveTo>
                  <a:lnTo>
                    <a:pt x="0" y="4751656"/>
                  </a:lnTo>
                  <a:lnTo>
                    <a:pt x="188470" y="4642842"/>
                  </a:lnTo>
                  <a:lnTo>
                    <a:pt x="62825" y="4642842"/>
                  </a:lnTo>
                  <a:lnTo>
                    <a:pt x="62825" y="108813"/>
                  </a:lnTo>
                  <a:lnTo>
                    <a:pt x="188470" y="108813"/>
                  </a:lnTo>
                  <a:lnTo>
                    <a:pt x="0" y="0"/>
                  </a:lnTo>
                  <a:close/>
                </a:path>
                <a:path w="4115434" h="4751705">
                  <a:moveTo>
                    <a:pt x="188470" y="108813"/>
                  </a:moveTo>
                  <a:lnTo>
                    <a:pt x="62825" y="108813"/>
                  </a:lnTo>
                  <a:lnTo>
                    <a:pt x="3989407" y="2375822"/>
                  </a:lnTo>
                  <a:lnTo>
                    <a:pt x="62825" y="4642842"/>
                  </a:lnTo>
                  <a:lnTo>
                    <a:pt x="188470" y="4642842"/>
                  </a:lnTo>
                  <a:lnTo>
                    <a:pt x="4115057" y="2375822"/>
                  </a:lnTo>
                  <a:lnTo>
                    <a:pt x="188470" y="108813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</p:spTree>
    <p:extLst>
      <p:ext uri="{BB962C8B-B14F-4D97-AF65-F5344CB8AC3E}">
        <p14:creationId xmlns:p14="http://schemas.microsoft.com/office/powerpoint/2010/main" val="1499056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4FA9EDA7-CD19-9728-A9A6-1F9A70958F1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95660" y="1413226"/>
            <a:ext cx="8442190" cy="7797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de-CH" dirty="0">
                <a:latin typeface="Calibri" panose="020F0502020204030204" pitchFamily="34" charset="0"/>
                <a:cs typeface="Calibri" panose="020F0502020204030204" pitchFamily="34" charset="0"/>
              </a:rPr>
              <a:t>PIC </a:t>
            </a:r>
            <a:r>
              <a:rPr lang="de-CH" dirty="0" err="1">
                <a:latin typeface="Calibri" panose="020F0502020204030204" pitchFamily="34" charset="0"/>
                <a:cs typeface="Calibri" panose="020F0502020204030204" pitchFamily="34" charset="0"/>
              </a:rPr>
              <a:t>Cantone</a:t>
            </a:r>
            <a:r>
              <a:rPr lang="de-CH" dirty="0">
                <a:latin typeface="Calibri" panose="020F0502020204030204" pitchFamily="34" charset="0"/>
                <a:cs typeface="Calibri" panose="020F0502020204030204" pitchFamily="34" charset="0"/>
              </a:rPr>
              <a:t> XXX</a:t>
            </a:r>
            <a:endParaRPr spc="-1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075645A6-17A2-701D-6189-E70915C50E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250" y="149967"/>
            <a:ext cx="1676400" cy="1263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33493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0">
            <a:extLst>
              <a:ext uri="{FF2B5EF4-FFF2-40B4-BE49-F238E27FC236}">
                <a16:creationId xmlns:a16="http://schemas.microsoft.com/office/drawing/2014/main" id="{96EB37FF-56D7-6117-0038-EC0700854641}"/>
              </a:ext>
            </a:extLst>
          </p:cNvPr>
          <p:cNvSpPr/>
          <p:nvPr/>
        </p:nvSpPr>
        <p:spPr>
          <a:xfrm>
            <a:off x="11423650" y="1993658"/>
            <a:ext cx="7204075" cy="8318500"/>
          </a:xfrm>
          <a:custGeom>
            <a:avLst/>
            <a:gdLst/>
            <a:ahLst/>
            <a:cxnLst/>
            <a:rect l="l" t="t" r="r" b="b"/>
            <a:pathLst>
              <a:path w="7204075" h="8318500">
                <a:moveTo>
                  <a:pt x="7203529" y="0"/>
                </a:moveTo>
                <a:lnTo>
                  <a:pt x="0" y="4158962"/>
                </a:lnTo>
                <a:lnTo>
                  <a:pt x="7203529" y="8317924"/>
                </a:lnTo>
                <a:lnTo>
                  <a:pt x="7203529" y="8209100"/>
                </a:lnTo>
                <a:lnTo>
                  <a:pt x="7140704" y="8209100"/>
                </a:lnTo>
                <a:lnTo>
                  <a:pt x="125650" y="4158962"/>
                </a:lnTo>
                <a:lnTo>
                  <a:pt x="7140704" y="108813"/>
                </a:lnTo>
                <a:lnTo>
                  <a:pt x="7203529" y="108813"/>
                </a:lnTo>
                <a:lnTo>
                  <a:pt x="7203529" y="0"/>
                </a:lnTo>
                <a:close/>
              </a:path>
              <a:path w="7204075" h="8318500">
                <a:moveTo>
                  <a:pt x="7203529" y="108813"/>
                </a:moveTo>
                <a:lnTo>
                  <a:pt x="7140704" y="108813"/>
                </a:lnTo>
                <a:lnTo>
                  <a:pt x="7140704" y="8209100"/>
                </a:lnTo>
                <a:lnTo>
                  <a:pt x="7203529" y="8209100"/>
                </a:lnTo>
                <a:lnTo>
                  <a:pt x="7203529" y="10881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D000545E-4B23-D6ED-2A5C-DB4C1DBBE58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95660" y="1413226"/>
            <a:ext cx="9661390" cy="7739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de-CH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spc="-5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CH" dirty="0" err="1">
                <a:latin typeface="Calibri" panose="020F0502020204030204" pitchFamily="34" charset="0"/>
                <a:cs typeface="Calibri" panose="020F0502020204030204" pitchFamily="34" charset="0"/>
              </a:rPr>
              <a:t>sette</a:t>
            </a:r>
            <a:r>
              <a:rPr spc="-5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CH" spc="-50" dirty="0" err="1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de-CH" dirty="0" err="1"/>
              <a:t>ettori</a:t>
            </a:r>
            <a:r>
              <a:rPr lang="de-CH" dirty="0"/>
              <a:t> di </a:t>
            </a:r>
            <a:r>
              <a:rPr lang="de-CH" dirty="0" err="1"/>
              <a:t>promozione</a:t>
            </a:r>
            <a:endParaRPr spc="-1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D6D4FC38-4D8C-08A6-9AFD-E7CB4B3D01AD}"/>
              </a:ext>
            </a:extLst>
          </p:cNvPr>
          <p:cNvSpPr/>
          <p:nvPr/>
        </p:nvSpPr>
        <p:spPr>
          <a:xfrm>
            <a:off x="2295660" y="2691841"/>
            <a:ext cx="720090" cy="831850"/>
          </a:xfrm>
          <a:custGeom>
            <a:avLst/>
            <a:gdLst/>
            <a:ahLst/>
            <a:cxnLst/>
            <a:rect l="l" t="t" r="r" b="b"/>
            <a:pathLst>
              <a:path w="720089" h="831850">
                <a:moveTo>
                  <a:pt x="0" y="0"/>
                </a:moveTo>
                <a:lnTo>
                  <a:pt x="0" y="831367"/>
                </a:lnTo>
                <a:lnTo>
                  <a:pt x="719988" y="415683"/>
                </a:lnTo>
                <a:lnTo>
                  <a:pt x="0" y="0"/>
                </a:lnTo>
                <a:close/>
              </a:path>
            </a:pathLst>
          </a:custGeom>
          <a:solidFill>
            <a:srgbClr val="00A0A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6D661DDD-3A07-6D1A-2BDB-A7BDFDBC1D67}"/>
              </a:ext>
            </a:extLst>
          </p:cNvPr>
          <p:cNvSpPr/>
          <p:nvPr/>
        </p:nvSpPr>
        <p:spPr>
          <a:xfrm>
            <a:off x="2295660" y="3845937"/>
            <a:ext cx="720090" cy="831850"/>
          </a:xfrm>
          <a:custGeom>
            <a:avLst/>
            <a:gdLst/>
            <a:ahLst/>
            <a:cxnLst/>
            <a:rect l="l" t="t" r="r" b="b"/>
            <a:pathLst>
              <a:path w="720089" h="831850">
                <a:moveTo>
                  <a:pt x="0" y="0"/>
                </a:moveTo>
                <a:lnTo>
                  <a:pt x="0" y="831367"/>
                </a:lnTo>
                <a:lnTo>
                  <a:pt x="719988" y="415683"/>
                </a:lnTo>
                <a:lnTo>
                  <a:pt x="0" y="0"/>
                </a:lnTo>
                <a:close/>
              </a:path>
            </a:pathLst>
          </a:custGeom>
          <a:solidFill>
            <a:srgbClr val="EA622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788F414A-C837-F654-6F3B-DECD53B14352}"/>
              </a:ext>
            </a:extLst>
          </p:cNvPr>
          <p:cNvSpPr/>
          <p:nvPr/>
        </p:nvSpPr>
        <p:spPr>
          <a:xfrm>
            <a:off x="2295660" y="9616413"/>
            <a:ext cx="720090" cy="831850"/>
          </a:xfrm>
          <a:custGeom>
            <a:avLst/>
            <a:gdLst/>
            <a:ahLst/>
            <a:cxnLst/>
            <a:rect l="l" t="t" r="r" b="b"/>
            <a:pathLst>
              <a:path w="720089" h="831850">
                <a:moveTo>
                  <a:pt x="0" y="0"/>
                </a:moveTo>
                <a:lnTo>
                  <a:pt x="0" y="831367"/>
                </a:lnTo>
                <a:lnTo>
                  <a:pt x="719988" y="415683"/>
                </a:lnTo>
                <a:lnTo>
                  <a:pt x="0" y="0"/>
                </a:lnTo>
                <a:close/>
              </a:path>
            </a:pathLst>
          </a:custGeom>
          <a:solidFill>
            <a:srgbClr val="81B3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3BDE1609-4FAB-56B1-92BC-6A0C61BD8E3A}"/>
              </a:ext>
            </a:extLst>
          </p:cNvPr>
          <p:cNvSpPr/>
          <p:nvPr/>
        </p:nvSpPr>
        <p:spPr>
          <a:xfrm>
            <a:off x="2295660" y="5000032"/>
            <a:ext cx="720090" cy="831850"/>
          </a:xfrm>
          <a:custGeom>
            <a:avLst/>
            <a:gdLst/>
            <a:ahLst/>
            <a:cxnLst/>
            <a:rect l="l" t="t" r="r" b="b"/>
            <a:pathLst>
              <a:path w="720089" h="831850">
                <a:moveTo>
                  <a:pt x="0" y="0"/>
                </a:moveTo>
                <a:lnTo>
                  <a:pt x="0" y="831367"/>
                </a:lnTo>
                <a:lnTo>
                  <a:pt x="719988" y="415683"/>
                </a:lnTo>
                <a:lnTo>
                  <a:pt x="0" y="0"/>
                </a:lnTo>
                <a:close/>
              </a:path>
            </a:pathLst>
          </a:custGeom>
          <a:solidFill>
            <a:srgbClr val="DC282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AB946EC8-7B66-CD48-C869-78E049E4C4DA}"/>
              </a:ext>
            </a:extLst>
          </p:cNvPr>
          <p:cNvSpPr/>
          <p:nvPr/>
        </p:nvSpPr>
        <p:spPr>
          <a:xfrm>
            <a:off x="2295660" y="6154127"/>
            <a:ext cx="720090" cy="831850"/>
          </a:xfrm>
          <a:custGeom>
            <a:avLst/>
            <a:gdLst/>
            <a:ahLst/>
            <a:cxnLst/>
            <a:rect l="l" t="t" r="r" b="b"/>
            <a:pathLst>
              <a:path w="720089" h="831850">
                <a:moveTo>
                  <a:pt x="0" y="0"/>
                </a:moveTo>
                <a:lnTo>
                  <a:pt x="0" y="831367"/>
                </a:lnTo>
                <a:lnTo>
                  <a:pt x="719988" y="415683"/>
                </a:lnTo>
                <a:lnTo>
                  <a:pt x="0" y="0"/>
                </a:lnTo>
                <a:close/>
              </a:path>
            </a:pathLst>
          </a:custGeom>
          <a:solidFill>
            <a:srgbClr val="7113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>
            <a:extLst>
              <a:ext uri="{FF2B5EF4-FFF2-40B4-BE49-F238E27FC236}">
                <a16:creationId xmlns:a16="http://schemas.microsoft.com/office/drawing/2014/main" id="{68A7B9D5-0C1C-E1F7-3E26-8B607AD4CAE7}"/>
              </a:ext>
            </a:extLst>
          </p:cNvPr>
          <p:cNvSpPr/>
          <p:nvPr/>
        </p:nvSpPr>
        <p:spPr>
          <a:xfrm>
            <a:off x="2295660" y="7308222"/>
            <a:ext cx="720090" cy="831850"/>
          </a:xfrm>
          <a:custGeom>
            <a:avLst/>
            <a:gdLst/>
            <a:ahLst/>
            <a:cxnLst/>
            <a:rect l="l" t="t" r="r" b="b"/>
            <a:pathLst>
              <a:path w="720089" h="831850">
                <a:moveTo>
                  <a:pt x="0" y="0"/>
                </a:moveTo>
                <a:lnTo>
                  <a:pt x="0" y="831367"/>
                </a:lnTo>
                <a:lnTo>
                  <a:pt x="719988" y="415683"/>
                </a:lnTo>
                <a:lnTo>
                  <a:pt x="0" y="0"/>
                </a:lnTo>
                <a:close/>
              </a:path>
            </a:pathLst>
          </a:custGeom>
          <a:solidFill>
            <a:srgbClr val="507E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>
            <a:extLst>
              <a:ext uri="{FF2B5EF4-FFF2-40B4-BE49-F238E27FC236}">
                <a16:creationId xmlns:a16="http://schemas.microsoft.com/office/drawing/2014/main" id="{C82C4664-A558-B5ED-F524-54ADF0A05C67}"/>
              </a:ext>
            </a:extLst>
          </p:cNvPr>
          <p:cNvSpPr/>
          <p:nvPr/>
        </p:nvSpPr>
        <p:spPr>
          <a:xfrm>
            <a:off x="2295660" y="8462318"/>
            <a:ext cx="720090" cy="831850"/>
          </a:xfrm>
          <a:custGeom>
            <a:avLst/>
            <a:gdLst/>
            <a:ahLst/>
            <a:cxnLst/>
            <a:rect l="l" t="t" r="r" b="b"/>
            <a:pathLst>
              <a:path w="720089" h="831850">
                <a:moveTo>
                  <a:pt x="0" y="0"/>
                </a:moveTo>
                <a:lnTo>
                  <a:pt x="0" y="831367"/>
                </a:lnTo>
                <a:lnTo>
                  <a:pt x="719988" y="415683"/>
                </a:lnTo>
                <a:lnTo>
                  <a:pt x="0" y="0"/>
                </a:lnTo>
                <a:close/>
              </a:path>
            </a:pathLst>
          </a:custGeom>
          <a:solidFill>
            <a:srgbClr val="1038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FB00241B-D101-7238-EDA3-75939E32936C}"/>
              </a:ext>
            </a:extLst>
          </p:cNvPr>
          <p:cNvSpPr txBox="1"/>
          <p:nvPr/>
        </p:nvSpPr>
        <p:spPr>
          <a:xfrm>
            <a:off x="3423533" y="2808599"/>
            <a:ext cx="7924800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it-IT" sz="2900" b="1" dirty="0">
                <a:latin typeface="Calibri" panose="020F0502020204030204" pitchFamily="34" charset="0"/>
                <a:cs typeface="Calibri" panose="020F0502020204030204" pitchFamily="34" charset="0"/>
              </a:rPr>
              <a:t>Informazione, chiarimento del bisogno d’integrazione e consulenza</a:t>
            </a:r>
            <a:endParaRPr lang="it-IT" sz="2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58C773B2-D922-5D16-BCCD-10723F8FA031}"/>
              </a:ext>
            </a:extLst>
          </p:cNvPr>
          <p:cNvSpPr txBox="1"/>
          <p:nvPr/>
        </p:nvSpPr>
        <p:spPr>
          <a:xfrm>
            <a:off x="3423533" y="3963336"/>
            <a:ext cx="7924800" cy="5386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1590">
              <a:lnSpc>
                <a:spcPct val="100000"/>
              </a:lnSpc>
              <a:spcBef>
                <a:spcPts val="5"/>
              </a:spcBef>
            </a:pPr>
            <a:r>
              <a:rPr lang="de-CH" sz="2900" b="1" spc="-10" dirty="0">
                <a:latin typeface="Calibri" panose="020F0502020204030204" pitchFamily="34" charset="0"/>
                <a:cs typeface="Calibri" panose="020F0502020204030204" pitchFamily="34" charset="0"/>
              </a:rPr>
              <a:t>Lingua</a:t>
            </a:r>
            <a:endParaRPr lang="de-CH" sz="2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44F48363-19A4-0A3C-FF50-2DD4EA464FCC}"/>
              </a:ext>
            </a:extLst>
          </p:cNvPr>
          <p:cNvSpPr txBox="1"/>
          <p:nvPr/>
        </p:nvSpPr>
        <p:spPr>
          <a:xfrm>
            <a:off x="3423533" y="5118073"/>
            <a:ext cx="7924800" cy="5386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de-CH" sz="2900" b="1" dirty="0">
                <a:latin typeface="Calibri" panose="020F0502020204030204" pitchFamily="34" charset="0"/>
                <a:cs typeface="Calibri" panose="020F0502020204030204" pitchFamily="34" charset="0"/>
              </a:rPr>
              <a:t>Prima </a:t>
            </a:r>
            <a:r>
              <a:rPr lang="de-CH" sz="2900" b="1" dirty="0" err="1">
                <a:latin typeface="Calibri" panose="020F0502020204030204" pitchFamily="34" charset="0"/>
                <a:cs typeface="Calibri" panose="020F0502020204030204" pitchFamily="34" charset="0"/>
              </a:rPr>
              <a:t>infanzia</a:t>
            </a:r>
            <a:endParaRPr lang="de-CH" sz="2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BA29C977-E706-44FB-3D70-804737F06789}"/>
              </a:ext>
            </a:extLst>
          </p:cNvPr>
          <p:cNvSpPr txBox="1"/>
          <p:nvPr/>
        </p:nvSpPr>
        <p:spPr>
          <a:xfrm>
            <a:off x="3423533" y="6272810"/>
            <a:ext cx="7924800" cy="5386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305">
              <a:lnSpc>
                <a:spcPct val="100000"/>
              </a:lnSpc>
              <a:spcBef>
                <a:spcPts val="120"/>
              </a:spcBef>
            </a:pPr>
            <a:r>
              <a:rPr lang="de-CH" sz="2900" b="1" dirty="0">
                <a:latin typeface="Calibri" panose="020F0502020204030204" pitchFamily="34" charset="0"/>
                <a:cs typeface="Calibri" panose="020F0502020204030204" pitchFamily="34" charset="0"/>
              </a:rPr>
              <a:t>Potenziale in </a:t>
            </a:r>
            <a:r>
              <a:rPr lang="de-CH" sz="2900" b="1" dirty="0" err="1">
                <a:latin typeface="Calibri" panose="020F0502020204030204" pitchFamily="34" charset="0"/>
                <a:cs typeface="Calibri" panose="020F0502020204030204" pitchFamily="34" charset="0"/>
              </a:rPr>
              <a:t>ambito</a:t>
            </a:r>
            <a:r>
              <a:rPr lang="de-CH" sz="29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CH" sz="2900" b="1" dirty="0" err="1">
                <a:latin typeface="Calibri" panose="020F0502020204030204" pitchFamily="34" charset="0"/>
                <a:cs typeface="Calibri" panose="020F0502020204030204" pitchFamily="34" charset="0"/>
              </a:rPr>
              <a:t>formativo</a:t>
            </a:r>
            <a:r>
              <a:rPr lang="de-CH" sz="2900" b="1" dirty="0">
                <a:latin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de-CH" sz="2900" b="1" dirty="0" err="1">
                <a:latin typeface="Calibri" panose="020F0502020204030204" pitchFamily="34" charset="0"/>
                <a:cs typeface="Calibri" panose="020F0502020204030204" pitchFamily="34" charset="0"/>
              </a:rPr>
              <a:t>occupazionale</a:t>
            </a:r>
            <a:endParaRPr lang="de-CH" sz="2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86A1959C-C3B8-E4FE-A527-F04B486AEED1}"/>
              </a:ext>
            </a:extLst>
          </p:cNvPr>
          <p:cNvSpPr txBox="1"/>
          <p:nvPr/>
        </p:nvSpPr>
        <p:spPr>
          <a:xfrm>
            <a:off x="3423533" y="8582284"/>
            <a:ext cx="7924800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de-CH" sz="2900" b="1" dirty="0" err="1">
                <a:latin typeface="Calibri" panose="020F0502020204030204" pitchFamily="34" charset="0"/>
                <a:cs typeface="Calibri" panose="020F0502020204030204" pitchFamily="34" charset="0"/>
              </a:rPr>
              <a:t>Gestione</a:t>
            </a:r>
            <a:r>
              <a:rPr lang="de-CH" sz="2900" b="1" dirty="0">
                <a:latin typeface="Calibri" panose="020F0502020204030204" pitchFamily="34" charset="0"/>
                <a:cs typeface="Calibri" panose="020F0502020204030204" pitchFamily="34" charset="0"/>
              </a:rPr>
              <a:t> della </a:t>
            </a:r>
            <a:r>
              <a:rPr lang="de-CH" sz="29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diversità</a:t>
            </a:r>
            <a:r>
              <a:rPr lang="de-CH" sz="2900" b="1" dirty="0">
                <a:latin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de-CH" sz="2900" b="1" dirty="0" err="1">
                <a:latin typeface="Calibri" panose="020F0502020204030204" pitchFamily="34" charset="0"/>
                <a:cs typeface="Calibri" panose="020F0502020204030204" pitchFamily="34" charset="0"/>
              </a:rPr>
              <a:t>protezione</a:t>
            </a:r>
            <a:r>
              <a:rPr lang="de-CH" sz="29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CH" sz="2900" b="1" dirty="0" err="1">
                <a:latin typeface="Calibri" panose="020F0502020204030204" pitchFamily="34" charset="0"/>
                <a:cs typeface="Calibri" panose="020F0502020204030204" pitchFamily="34" charset="0"/>
              </a:rPr>
              <a:t>contro</a:t>
            </a:r>
            <a:r>
              <a:rPr lang="de-CH" sz="2900" b="1" dirty="0">
                <a:latin typeface="Calibri" panose="020F0502020204030204" pitchFamily="34" charset="0"/>
                <a:cs typeface="Calibri" panose="020F0502020204030204" pitchFamily="34" charset="0"/>
              </a:rPr>
              <a:t> la </a:t>
            </a:r>
            <a:r>
              <a:rPr lang="de-CH" sz="2900" b="1" dirty="0" err="1">
                <a:latin typeface="Calibri" panose="020F0502020204030204" pitchFamily="34" charset="0"/>
                <a:cs typeface="Calibri" panose="020F0502020204030204" pitchFamily="34" charset="0"/>
              </a:rPr>
              <a:t>discriminazione</a:t>
            </a:r>
            <a:endParaRPr lang="de-CH" sz="2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795D3AD3-7206-3ED7-471D-88DA7171D895}"/>
              </a:ext>
            </a:extLst>
          </p:cNvPr>
          <p:cNvSpPr txBox="1"/>
          <p:nvPr/>
        </p:nvSpPr>
        <p:spPr>
          <a:xfrm>
            <a:off x="3412545" y="9769475"/>
            <a:ext cx="7924800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spcBef>
                <a:spcPts val="5"/>
              </a:spcBef>
            </a:pPr>
            <a:r>
              <a:rPr lang="de-CH" sz="2900" b="1" dirty="0" err="1">
                <a:latin typeface="Calibri" panose="020F0502020204030204" pitchFamily="34" charset="0"/>
                <a:cs typeface="Calibri" panose="020F0502020204030204" pitchFamily="34" charset="0"/>
              </a:rPr>
              <a:t>Interpretariato</a:t>
            </a:r>
            <a:endParaRPr lang="de-CH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endParaRPr lang="de-CH" sz="2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D6D4DB2F-00E5-9390-F4F1-FE5A69543114}"/>
              </a:ext>
            </a:extLst>
          </p:cNvPr>
          <p:cNvSpPr txBox="1"/>
          <p:nvPr/>
        </p:nvSpPr>
        <p:spPr>
          <a:xfrm>
            <a:off x="3423533" y="7427547"/>
            <a:ext cx="7924800" cy="5386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6034">
              <a:lnSpc>
                <a:spcPct val="100000"/>
              </a:lnSpc>
              <a:spcBef>
                <a:spcPts val="1945"/>
              </a:spcBef>
            </a:pPr>
            <a:r>
              <a:rPr lang="de-CH" sz="2900" b="1" dirty="0">
                <a:latin typeface="Calibri" panose="020F0502020204030204" pitchFamily="34" charset="0"/>
                <a:cs typeface="Calibri" panose="020F0502020204030204" pitchFamily="34" charset="0"/>
              </a:rPr>
              <a:t>Vivere </a:t>
            </a:r>
            <a:r>
              <a:rPr lang="de-CH" sz="2900" b="1" dirty="0" err="1">
                <a:latin typeface="Calibri" panose="020F0502020204030204" pitchFamily="34" charset="0"/>
                <a:cs typeface="Calibri" panose="020F0502020204030204" pitchFamily="34" charset="0"/>
              </a:rPr>
              <a:t>assieme</a:t>
            </a:r>
            <a:r>
              <a:rPr lang="de-CH" sz="2900" b="1" dirty="0">
                <a:latin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de-CH" sz="2900" b="1" dirty="0" err="1">
                <a:latin typeface="Calibri" panose="020F0502020204030204" pitchFamily="34" charset="0"/>
                <a:cs typeface="Calibri" panose="020F0502020204030204" pitchFamily="34" charset="0"/>
              </a:rPr>
              <a:t>partecipazione</a:t>
            </a:r>
            <a:endParaRPr lang="de-CH" sz="2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6" name="Grafik 25">
            <a:extLst>
              <a:ext uri="{FF2B5EF4-FFF2-40B4-BE49-F238E27FC236}">
                <a16:creationId xmlns:a16="http://schemas.microsoft.com/office/drawing/2014/main" id="{C29C402F-EDBA-9393-0BA3-5A69EAF161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250" y="149967"/>
            <a:ext cx="1676400" cy="1263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068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0">
            <a:extLst>
              <a:ext uri="{FF2B5EF4-FFF2-40B4-BE49-F238E27FC236}">
                <a16:creationId xmlns:a16="http://schemas.microsoft.com/office/drawing/2014/main" id="{56AEACCC-3951-FC5B-6BEC-D0A786C02973}"/>
              </a:ext>
            </a:extLst>
          </p:cNvPr>
          <p:cNvSpPr/>
          <p:nvPr/>
        </p:nvSpPr>
        <p:spPr>
          <a:xfrm>
            <a:off x="10682685" y="2374550"/>
            <a:ext cx="7204075" cy="8318500"/>
          </a:xfrm>
          <a:custGeom>
            <a:avLst/>
            <a:gdLst/>
            <a:ahLst/>
            <a:cxnLst/>
            <a:rect l="l" t="t" r="r" b="b"/>
            <a:pathLst>
              <a:path w="7204075" h="8318500">
                <a:moveTo>
                  <a:pt x="7203529" y="0"/>
                </a:moveTo>
                <a:lnTo>
                  <a:pt x="0" y="4158962"/>
                </a:lnTo>
                <a:lnTo>
                  <a:pt x="7203529" y="8317924"/>
                </a:lnTo>
                <a:lnTo>
                  <a:pt x="7203529" y="8209100"/>
                </a:lnTo>
                <a:lnTo>
                  <a:pt x="7140704" y="8209100"/>
                </a:lnTo>
                <a:lnTo>
                  <a:pt x="125650" y="4158962"/>
                </a:lnTo>
                <a:lnTo>
                  <a:pt x="7140704" y="108813"/>
                </a:lnTo>
                <a:lnTo>
                  <a:pt x="7203529" y="108813"/>
                </a:lnTo>
                <a:lnTo>
                  <a:pt x="7203529" y="0"/>
                </a:lnTo>
                <a:close/>
              </a:path>
              <a:path w="7204075" h="8318500">
                <a:moveTo>
                  <a:pt x="7203529" y="108813"/>
                </a:moveTo>
                <a:lnTo>
                  <a:pt x="7140704" y="108813"/>
                </a:lnTo>
                <a:lnTo>
                  <a:pt x="7140704" y="8209100"/>
                </a:lnTo>
                <a:lnTo>
                  <a:pt x="7203529" y="8209100"/>
                </a:lnTo>
                <a:lnTo>
                  <a:pt x="7203529" y="108813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1" name="object 2">
            <a:extLst>
              <a:ext uri="{FF2B5EF4-FFF2-40B4-BE49-F238E27FC236}">
                <a16:creationId xmlns:a16="http://schemas.microsoft.com/office/drawing/2014/main" id="{B3D4F5AD-2CEA-7721-D847-C2CEA455E2E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389802" y="253040"/>
            <a:ext cx="11243647" cy="298992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lang="de-CH" sz="4800" spc="-50" dirty="0" err="1">
                <a:latin typeface="+mj-lt"/>
                <a:cs typeface="Calibri" panose="020F0502020204030204" pitchFamily="34" charset="0"/>
              </a:rPr>
              <a:t>S</a:t>
            </a:r>
            <a:r>
              <a:rPr lang="de-CH" sz="4800" dirty="0" err="1">
                <a:latin typeface="+mj-lt"/>
              </a:rPr>
              <a:t>ettore</a:t>
            </a:r>
            <a:r>
              <a:rPr lang="de-CH" sz="4800" dirty="0">
                <a:latin typeface="+mj-lt"/>
              </a:rPr>
              <a:t> di </a:t>
            </a:r>
            <a:r>
              <a:rPr lang="de-CH" sz="4800" dirty="0" err="1">
                <a:latin typeface="+mj-lt"/>
              </a:rPr>
              <a:t>promozione</a:t>
            </a:r>
            <a:r>
              <a:rPr lang="de-CH" sz="4800" spc="-20" dirty="0">
                <a:latin typeface="+mj-lt"/>
                <a:cs typeface="Calibri" panose="020F0502020204030204" pitchFamily="34" charset="0"/>
              </a:rPr>
              <a:t> </a:t>
            </a:r>
            <a:r>
              <a:rPr lang="it-IT" sz="4800" b="1" dirty="0">
                <a:latin typeface="+mj-lt"/>
                <a:cs typeface="Calibri" panose="020F0502020204030204" pitchFamily="34" charset="0"/>
              </a:rPr>
              <a:t>Informazione, chiarimento del bisogno d’integrazione e consulenza</a:t>
            </a:r>
            <a:br>
              <a:rPr lang="it-IT" sz="5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spc="-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C19DC5BB-FC3D-4A14-CEE5-B8777DDB956C}"/>
              </a:ext>
            </a:extLst>
          </p:cNvPr>
          <p:cNvSpPr txBox="1"/>
          <p:nvPr/>
        </p:nvSpPr>
        <p:spPr>
          <a:xfrm>
            <a:off x="12793509" y="3101903"/>
            <a:ext cx="2631623" cy="10252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635"/>
              </a:lnSpc>
              <a:spcBef>
                <a:spcPts val="95"/>
              </a:spcBef>
            </a:pPr>
            <a:r>
              <a:rPr lang="de-CH" sz="2200" b="1" spc="-10" dirty="0" err="1">
                <a:latin typeface="Calibri" panose="020F0502020204030204" pitchFamily="34" charset="0"/>
                <a:cs typeface="Calibri" panose="020F0502020204030204" pitchFamily="34" charset="0"/>
              </a:rPr>
              <a:t>Controllo</a:t>
            </a:r>
            <a:r>
              <a:rPr lang="de-CH" sz="2200" b="1" spc="-1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CH" sz="2200" b="1" spc="-10" dirty="0" err="1">
                <a:latin typeface="Calibri" panose="020F0502020204030204" pitchFamily="34" charset="0"/>
                <a:cs typeface="Calibri" panose="020F0502020204030204" pitchFamily="34" charset="0"/>
              </a:rPr>
              <a:t>abitanti</a:t>
            </a:r>
            <a:endParaRPr lang="de-CH" sz="2200" b="1" spc="-1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2700">
              <a:lnSpc>
                <a:spcPts val="2635"/>
              </a:lnSpc>
              <a:spcBef>
                <a:spcPts val="95"/>
              </a:spcBef>
            </a:pPr>
            <a:r>
              <a:rPr lang="de-CH" sz="2200" b="1" spc="-10" dirty="0" err="1">
                <a:latin typeface="Calibri" panose="020F0502020204030204" pitchFamily="34" charset="0"/>
                <a:cs typeface="Calibri" panose="020F0502020204030204" pitchFamily="34" charset="0"/>
              </a:rPr>
              <a:t>Centri</a:t>
            </a:r>
            <a:r>
              <a:rPr lang="de-CH" sz="2200" b="1" spc="-10" dirty="0">
                <a:latin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de-CH" sz="2200" b="1" spc="-10" dirty="0" err="1">
                <a:latin typeface="Calibri" panose="020F0502020204030204" pitchFamily="34" charset="0"/>
                <a:cs typeface="Calibri" panose="020F0502020204030204" pitchFamily="34" charset="0"/>
              </a:rPr>
              <a:t>consulenza</a:t>
            </a:r>
            <a:r>
              <a:rPr lang="de-CH" sz="2200" b="1" spc="-1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CH" sz="2200" b="1" spc="-10" dirty="0" err="1">
                <a:latin typeface="Calibri" panose="020F0502020204030204" pitchFamily="34" charset="0"/>
                <a:cs typeface="Calibri" panose="020F0502020204030204" pitchFamily="34" charset="0"/>
              </a:rPr>
              <a:t>xy</a:t>
            </a:r>
            <a:endParaRPr lang="de-CH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39748883-4CB5-D441-2788-B17DF3CDE884}"/>
              </a:ext>
            </a:extLst>
          </p:cNvPr>
          <p:cNvSpPr txBox="1"/>
          <p:nvPr/>
        </p:nvSpPr>
        <p:spPr>
          <a:xfrm>
            <a:off x="16405783" y="3101903"/>
            <a:ext cx="2067560" cy="6946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2635"/>
              </a:lnSpc>
              <a:spcBef>
                <a:spcPts val="95"/>
              </a:spcBef>
            </a:pPr>
            <a:r>
              <a:rPr lang="de-CH" sz="2200" b="1" spc="-1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  <a:p>
            <a:pPr marL="12700">
              <a:lnSpc>
                <a:spcPts val="2635"/>
              </a:lnSpc>
              <a:spcBef>
                <a:spcPts val="95"/>
              </a:spcBef>
            </a:pPr>
            <a:r>
              <a:rPr lang="de-CH" sz="2200" b="1" spc="-1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  <a:endParaRPr lang="de-CH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AE164D3A-E844-5CC5-8B19-8967CD5CCF75}"/>
              </a:ext>
            </a:extLst>
          </p:cNvPr>
          <p:cNvSpPr txBox="1"/>
          <p:nvPr/>
        </p:nvSpPr>
        <p:spPr>
          <a:xfrm>
            <a:off x="13348665" y="4130794"/>
            <a:ext cx="582295" cy="3600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de-CH" sz="22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4DAA180B-F595-1257-CBDA-8345A4CE0946}"/>
              </a:ext>
            </a:extLst>
          </p:cNvPr>
          <p:cNvSpPr txBox="1"/>
          <p:nvPr/>
        </p:nvSpPr>
        <p:spPr>
          <a:xfrm>
            <a:off x="13348665" y="4803896"/>
            <a:ext cx="1961185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de-CH" sz="22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9D1A7870-4440-628A-04B0-97D9EBC7383B}"/>
              </a:ext>
            </a:extLst>
          </p:cNvPr>
          <p:cNvSpPr txBox="1"/>
          <p:nvPr/>
        </p:nvSpPr>
        <p:spPr>
          <a:xfrm>
            <a:off x="13348664" y="5438518"/>
            <a:ext cx="3561385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de-CH" sz="22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</p:txBody>
      </p:sp>
      <p:sp>
        <p:nvSpPr>
          <p:cNvPr id="9" name="object 10">
            <a:extLst>
              <a:ext uri="{FF2B5EF4-FFF2-40B4-BE49-F238E27FC236}">
                <a16:creationId xmlns:a16="http://schemas.microsoft.com/office/drawing/2014/main" id="{C027791D-E10E-6E57-204A-4FEB6773D92E}"/>
              </a:ext>
            </a:extLst>
          </p:cNvPr>
          <p:cNvSpPr txBox="1"/>
          <p:nvPr/>
        </p:nvSpPr>
        <p:spPr>
          <a:xfrm>
            <a:off x="3452335" y="3368675"/>
            <a:ext cx="6579870" cy="907941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de-CH" sz="2900" b="1" dirty="0" err="1">
                <a:latin typeface="Calibri" panose="020F0502020204030204" pitchFamily="34" charset="0"/>
                <a:cs typeface="Calibri" panose="020F0502020204030204" pitchFamily="34" charset="0"/>
              </a:rPr>
              <a:t>Informazione</a:t>
            </a:r>
            <a:r>
              <a:rPr lang="de-CH" sz="2900" b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CH" sz="2900" b="1" dirty="0" err="1">
                <a:latin typeface="Calibri" panose="020F0502020204030204" pitchFamily="34" charset="0"/>
                <a:cs typeface="Calibri" panose="020F0502020204030204" pitchFamily="34" charset="0"/>
              </a:rPr>
              <a:t>chiarimento</a:t>
            </a:r>
            <a:r>
              <a:rPr lang="de-CH" sz="2900" b="1" dirty="0">
                <a:latin typeface="Calibri" panose="020F0502020204030204" pitchFamily="34" charset="0"/>
                <a:cs typeface="Calibri" panose="020F0502020204030204" pitchFamily="34" charset="0"/>
              </a:rPr>
              <a:t> del </a:t>
            </a:r>
            <a:r>
              <a:rPr lang="de-CH" sz="2900" b="1" dirty="0" err="1">
                <a:latin typeface="Calibri" panose="020F0502020204030204" pitchFamily="34" charset="0"/>
                <a:cs typeface="Calibri" panose="020F0502020204030204" pitchFamily="34" charset="0"/>
              </a:rPr>
              <a:t>bisogno</a:t>
            </a:r>
            <a:r>
              <a:rPr lang="de-CH" sz="29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CH" sz="2900" b="1" dirty="0" err="1">
                <a:latin typeface="Calibri" panose="020F0502020204030204" pitchFamily="34" charset="0"/>
                <a:cs typeface="Calibri" panose="020F0502020204030204" pitchFamily="34" charset="0"/>
              </a:rPr>
              <a:t>d’integrazione</a:t>
            </a:r>
            <a:r>
              <a:rPr lang="de-CH" sz="2900" b="1" dirty="0">
                <a:latin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de-CH" sz="2900" b="1" dirty="0" err="1">
                <a:latin typeface="Calibri" panose="020F0502020204030204" pitchFamily="34" charset="0"/>
                <a:cs typeface="Calibri" panose="020F0502020204030204" pitchFamily="34" charset="0"/>
              </a:rPr>
              <a:t>consulenza</a:t>
            </a:r>
            <a:endParaRPr sz="2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object 11">
            <a:extLst>
              <a:ext uri="{FF2B5EF4-FFF2-40B4-BE49-F238E27FC236}">
                <a16:creationId xmlns:a16="http://schemas.microsoft.com/office/drawing/2014/main" id="{E34DDF5D-78F5-13F0-DB2E-4AF5C678F0FA}"/>
              </a:ext>
            </a:extLst>
          </p:cNvPr>
          <p:cNvSpPr/>
          <p:nvPr/>
        </p:nvSpPr>
        <p:spPr>
          <a:xfrm>
            <a:off x="2331288" y="10146386"/>
            <a:ext cx="423545" cy="489584"/>
          </a:xfrm>
          <a:custGeom>
            <a:avLst/>
            <a:gdLst/>
            <a:ahLst/>
            <a:cxnLst/>
            <a:rect l="l" t="t" r="r" b="b"/>
            <a:pathLst>
              <a:path w="423544" h="489584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81B3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3">
            <a:extLst>
              <a:ext uri="{FF2B5EF4-FFF2-40B4-BE49-F238E27FC236}">
                <a16:creationId xmlns:a16="http://schemas.microsoft.com/office/drawing/2014/main" id="{17448C85-0EB6-C09A-274F-50068F2C1FEF}"/>
              </a:ext>
            </a:extLst>
          </p:cNvPr>
          <p:cNvSpPr/>
          <p:nvPr/>
        </p:nvSpPr>
        <p:spPr>
          <a:xfrm>
            <a:off x="2331288" y="4894571"/>
            <a:ext cx="423545" cy="489584"/>
          </a:xfrm>
          <a:custGeom>
            <a:avLst/>
            <a:gdLst/>
            <a:ahLst/>
            <a:cxnLst/>
            <a:rect l="l" t="t" r="r" b="b"/>
            <a:pathLst>
              <a:path w="423544" h="489585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EA622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4">
            <a:extLst>
              <a:ext uri="{FF2B5EF4-FFF2-40B4-BE49-F238E27FC236}">
                <a16:creationId xmlns:a16="http://schemas.microsoft.com/office/drawing/2014/main" id="{0AF70E19-A8B0-EB32-7C76-CAA26B30B3E3}"/>
              </a:ext>
            </a:extLst>
          </p:cNvPr>
          <p:cNvSpPr txBox="1"/>
          <p:nvPr/>
        </p:nvSpPr>
        <p:spPr>
          <a:xfrm>
            <a:off x="3461456" y="4892675"/>
            <a:ext cx="1123950" cy="4025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de-CH" sz="2450" b="1" spc="-10" dirty="0">
                <a:latin typeface="Calibri" panose="020F0502020204030204" pitchFamily="34" charset="0"/>
                <a:cs typeface="Calibri" panose="020F0502020204030204" pitchFamily="34" charset="0"/>
              </a:rPr>
              <a:t>Lingua</a:t>
            </a:r>
            <a:endParaRPr sz="24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object 16">
            <a:extLst>
              <a:ext uri="{FF2B5EF4-FFF2-40B4-BE49-F238E27FC236}">
                <a16:creationId xmlns:a16="http://schemas.microsoft.com/office/drawing/2014/main" id="{EB9AC2EC-1CA7-C358-DC54-CC5CA46CCDE9}"/>
              </a:ext>
            </a:extLst>
          </p:cNvPr>
          <p:cNvSpPr txBox="1"/>
          <p:nvPr/>
        </p:nvSpPr>
        <p:spPr>
          <a:xfrm>
            <a:off x="3452335" y="5927703"/>
            <a:ext cx="2399665" cy="3924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Prima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infanzia</a:t>
            </a:r>
            <a:endParaRPr sz="24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object 17">
            <a:extLst>
              <a:ext uri="{FF2B5EF4-FFF2-40B4-BE49-F238E27FC236}">
                <a16:creationId xmlns:a16="http://schemas.microsoft.com/office/drawing/2014/main" id="{0DF69A34-DA56-E899-9FAF-605AA3623CDB}"/>
              </a:ext>
            </a:extLst>
          </p:cNvPr>
          <p:cNvSpPr/>
          <p:nvPr/>
        </p:nvSpPr>
        <p:spPr>
          <a:xfrm>
            <a:off x="2331288" y="6914204"/>
            <a:ext cx="423545" cy="489584"/>
          </a:xfrm>
          <a:custGeom>
            <a:avLst/>
            <a:gdLst/>
            <a:ahLst/>
            <a:cxnLst/>
            <a:rect l="l" t="t" r="r" b="b"/>
            <a:pathLst>
              <a:path w="423544" h="489584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71132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8">
            <a:extLst>
              <a:ext uri="{FF2B5EF4-FFF2-40B4-BE49-F238E27FC236}">
                <a16:creationId xmlns:a16="http://schemas.microsoft.com/office/drawing/2014/main" id="{57FE5C70-06FA-4D13-69DE-2B5299A62774}"/>
              </a:ext>
            </a:extLst>
          </p:cNvPr>
          <p:cNvSpPr/>
          <p:nvPr/>
        </p:nvSpPr>
        <p:spPr>
          <a:xfrm>
            <a:off x="2331288" y="7991598"/>
            <a:ext cx="423545" cy="489584"/>
          </a:xfrm>
          <a:custGeom>
            <a:avLst/>
            <a:gdLst/>
            <a:ahLst/>
            <a:cxnLst/>
            <a:rect l="l" t="t" r="r" b="b"/>
            <a:pathLst>
              <a:path w="423544" h="489584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507E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9">
            <a:extLst>
              <a:ext uri="{FF2B5EF4-FFF2-40B4-BE49-F238E27FC236}">
                <a16:creationId xmlns:a16="http://schemas.microsoft.com/office/drawing/2014/main" id="{417CA44D-2C71-CE97-208F-F23C55DC948E}"/>
              </a:ext>
            </a:extLst>
          </p:cNvPr>
          <p:cNvSpPr/>
          <p:nvPr/>
        </p:nvSpPr>
        <p:spPr>
          <a:xfrm>
            <a:off x="2331288" y="9068992"/>
            <a:ext cx="423545" cy="489584"/>
          </a:xfrm>
          <a:custGeom>
            <a:avLst/>
            <a:gdLst/>
            <a:ahLst/>
            <a:cxnLst/>
            <a:rect l="l" t="t" r="r" b="b"/>
            <a:pathLst>
              <a:path w="423544" h="489584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10384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4">
            <a:extLst>
              <a:ext uri="{FF2B5EF4-FFF2-40B4-BE49-F238E27FC236}">
                <a16:creationId xmlns:a16="http://schemas.microsoft.com/office/drawing/2014/main" id="{30F55530-B8FD-612C-0699-CA33A435DB33}"/>
              </a:ext>
            </a:extLst>
          </p:cNvPr>
          <p:cNvSpPr txBox="1"/>
          <p:nvPr/>
        </p:nvSpPr>
        <p:spPr>
          <a:xfrm>
            <a:off x="3481644" y="6928485"/>
            <a:ext cx="6361994" cy="3924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27305">
              <a:lnSpc>
                <a:spcPct val="100000"/>
              </a:lnSpc>
              <a:spcBef>
                <a:spcPts val="120"/>
              </a:spcBef>
            </a:pP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Potenziale in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ambito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formativo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occupazionale</a:t>
            </a:r>
            <a:endParaRPr lang="de-CH" sz="24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object 14">
            <a:extLst>
              <a:ext uri="{FF2B5EF4-FFF2-40B4-BE49-F238E27FC236}">
                <a16:creationId xmlns:a16="http://schemas.microsoft.com/office/drawing/2014/main" id="{E1C7E386-0B65-9690-B9B1-91156FB86661}"/>
              </a:ext>
            </a:extLst>
          </p:cNvPr>
          <p:cNvSpPr txBox="1"/>
          <p:nvPr/>
        </p:nvSpPr>
        <p:spPr>
          <a:xfrm>
            <a:off x="3461456" y="8035095"/>
            <a:ext cx="5066594" cy="3924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26034">
              <a:lnSpc>
                <a:spcPct val="100000"/>
              </a:lnSpc>
              <a:spcBef>
                <a:spcPts val="1945"/>
              </a:spcBef>
            </a:pP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Vivere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assieme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partecipazione</a:t>
            </a:r>
            <a:endParaRPr lang="de-CH" sz="24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object 14">
            <a:extLst>
              <a:ext uri="{FF2B5EF4-FFF2-40B4-BE49-F238E27FC236}">
                <a16:creationId xmlns:a16="http://schemas.microsoft.com/office/drawing/2014/main" id="{0B3445DE-B2A6-FDD3-E3A7-A67081C4BBE3}"/>
              </a:ext>
            </a:extLst>
          </p:cNvPr>
          <p:cNvSpPr txBox="1"/>
          <p:nvPr/>
        </p:nvSpPr>
        <p:spPr>
          <a:xfrm>
            <a:off x="3461455" y="9062085"/>
            <a:ext cx="8571795" cy="3924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Gestione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della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diversità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protezione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contro</a:t>
            </a:r>
            <a:r>
              <a:rPr lang="de-CH" sz="2450" b="1" dirty="0">
                <a:latin typeface="Calibri" panose="020F0502020204030204" pitchFamily="34" charset="0"/>
                <a:cs typeface="Calibri" panose="020F0502020204030204" pitchFamily="34" charset="0"/>
              </a:rPr>
              <a:t> la </a:t>
            </a: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discriminazione</a:t>
            </a:r>
            <a:endParaRPr lang="de-CH" sz="24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object 14">
            <a:extLst>
              <a:ext uri="{FF2B5EF4-FFF2-40B4-BE49-F238E27FC236}">
                <a16:creationId xmlns:a16="http://schemas.microsoft.com/office/drawing/2014/main" id="{35F2EF72-147B-D16F-E68B-F9CB068F9FD5}"/>
              </a:ext>
            </a:extLst>
          </p:cNvPr>
          <p:cNvSpPr txBox="1"/>
          <p:nvPr/>
        </p:nvSpPr>
        <p:spPr>
          <a:xfrm>
            <a:off x="3461455" y="10161276"/>
            <a:ext cx="6618605" cy="3924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de-CH" sz="2450" b="1" dirty="0" err="1">
                <a:latin typeface="Calibri" panose="020F0502020204030204" pitchFamily="34" charset="0"/>
                <a:cs typeface="Calibri" panose="020F0502020204030204" pitchFamily="34" charset="0"/>
              </a:rPr>
              <a:t>Interpretariato</a:t>
            </a:r>
            <a:endParaRPr sz="24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object 6">
            <a:extLst>
              <a:ext uri="{FF2B5EF4-FFF2-40B4-BE49-F238E27FC236}">
                <a16:creationId xmlns:a16="http://schemas.microsoft.com/office/drawing/2014/main" id="{4B2E7FDE-30A9-74CC-5413-A7E557C0B003}"/>
              </a:ext>
            </a:extLst>
          </p:cNvPr>
          <p:cNvSpPr txBox="1"/>
          <p:nvPr/>
        </p:nvSpPr>
        <p:spPr>
          <a:xfrm>
            <a:off x="13348664" y="6048118"/>
            <a:ext cx="3561385" cy="35073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de-CH" sz="2200" dirty="0"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  <a:endParaRPr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object 15">
            <a:extLst>
              <a:ext uri="{FF2B5EF4-FFF2-40B4-BE49-F238E27FC236}">
                <a16:creationId xmlns:a16="http://schemas.microsoft.com/office/drawing/2014/main" id="{AB40E574-3157-3943-7605-17F3EC9CD71A}"/>
              </a:ext>
            </a:extLst>
          </p:cNvPr>
          <p:cNvSpPr/>
          <p:nvPr/>
        </p:nvSpPr>
        <p:spPr>
          <a:xfrm>
            <a:off x="11830162" y="2959980"/>
            <a:ext cx="847090" cy="978535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00A0B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3" name="object 15">
            <a:extLst>
              <a:ext uri="{FF2B5EF4-FFF2-40B4-BE49-F238E27FC236}">
                <a16:creationId xmlns:a16="http://schemas.microsoft.com/office/drawing/2014/main" id="{60A91FE0-7685-D389-78CB-C9F3E600CD00}"/>
              </a:ext>
            </a:extLst>
          </p:cNvPr>
          <p:cNvSpPr/>
          <p:nvPr/>
        </p:nvSpPr>
        <p:spPr>
          <a:xfrm>
            <a:off x="15425132" y="2959980"/>
            <a:ext cx="847090" cy="978535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00A0B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7" name="object 15">
            <a:extLst>
              <a:ext uri="{FF2B5EF4-FFF2-40B4-BE49-F238E27FC236}">
                <a16:creationId xmlns:a16="http://schemas.microsoft.com/office/drawing/2014/main" id="{41B72926-6C4A-ED79-D20E-53462BAA9884}"/>
              </a:ext>
            </a:extLst>
          </p:cNvPr>
          <p:cNvSpPr/>
          <p:nvPr/>
        </p:nvSpPr>
        <p:spPr>
          <a:xfrm>
            <a:off x="12815037" y="4095061"/>
            <a:ext cx="411030" cy="474811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00A0B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8" name="object 15">
            <a:extLst>
              <a:ext uri="{FF2B5EF4-FFF2-40B4-BE49-F238E27FC236}">
                <a16:creationId xmlns:a16="http://schemas.microsoft.com/office/drawing/2014/main" id="{A0EEF761-F7FC-6908-FE33-F537D156EAFC}"/>
              </a:ext>
            </a:extLst>
          </p:cNvPr>
          <p:cNvSpPr/>
          <p:nvPr/>
        </p:nvSpPr>
        <p:spPr>
          <a:xfrm>
            <a:off x="12815037" y="4752983"/>
            <a:ext cx="411030" cy="474811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00A0B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9" name="object 15">
            <a:extLst>
              <a:ext uri="{FF2B5EF4-FFF2-40B4-BE49-F238E27FC236}">
                <a16:creationId xmlns:a16="http://schemas.microsoft.com/office/drawing/2014/main" id="{CFA5A4AF-7992-3B3B-BF9D-A504B6469ECD}"/>
              </a:ext>
            </a:extLst>
          </p:cNvPr>
          <p:cNvSpPr/>
          <p:nvPr/>
        </p:nvSpPr>
        <p:spPr>
          <a:xfrm>
            <a:off x="12815037" y="5422056"/>
            <a:ext cx="411030" cy="474811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00A0B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1" name="object 15">
            <a:extLst>
              <a:ext uri="{FF2B5EF4-FFF2-40B4-BE49-F238E27FC236}">
                <a16:creationId xmlns:a16="http://schemas.microsoft.com/office/drawing/2014/main" id="{A46F3DB4-CFC0-387B-F0E5-59FA63533AC5}"/>
              </a:ext>
            </a:extLst>
          </p:cNvPr>
          <p:cNvSpPr/>
          <p:nvPr/>
        </p:nvSpPr>
        <p:spPr>
          <a:xfrm>
            <a:off x="12815037" y="6068827"/>
            <a:ext cx="411030" cy="474811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00A0B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15">
            <a:extLst>
              <a:ext uri="{FF2B5EF4-FFF2-40B4-BE49-F238E27FC236}">
                <a16:creationId xmlns:a16="http://schemas.microsoft.com/office/drawing/2014/main" id="{1E307439-2DC6-87D9-9A60-DA83304532FC}"/>
              </a:ext>
            </a:extLst>
          </p:cNvPr>
          <p:cNvSpPr/>
          <p:nvPr/>
        </p:nvSpPr>
        <p:spPr>
          <a:xfrm>
            <a:off x="2342439" y="3370879"/>
            <a:ext cx="847090" cy="978535"/>
          </a:xfrm>
          <a:custGeom>
            <a:avLst/>
            <a:gdLst/>
            <a:ahLst/>
            <a:cxnLst/>
            <a:rect l="l" t="t" r="r" b="b"/>
            <a:pathLst>
              <a:path w="847089" h="978535">
                <a:moveTo>
                  <a:pt x="0" y="0"/>
                </a:moveTo>
                <a:lnTo>
                  <a:pt x="0" y="978085"/>
                </a:lnTo>
                <a:lnTo>
                  <a:pt x="847052" y="489042"/>
                </a:lnTo>
                <a:lnTo>
                  <a:pt x="0" y="0"/>
                </a:lnTo>
                <a:close/>
              </a:path>
            </a:pathLst>
          </a:custGeom>
          <a:solidFill>
            <a:srgbClr val="00A0B0"/>
          </a:solidFill>
        </p:spPr>
        <p:txBody>
          <a:bodyPr wrap="square" lIns="0" tIns="0" rIns="0" bIns="0" rtlCol="0"/>
          <a:lstStyle/>
          <a:p>
            <a:endParaRPr dirty="0">
              <a:solidFill>
                <a:srgbClr val="00A0B0"/>
              </a:solidFill>
            </a:endParaRPr>
          </a:p>
        </p:txBody>
      </p:sp>
      <p:sp>
        <p:nvSpPr>
          <p:cNvPr id="11" name="object 9">
            <a:extLst>
              <a:ext uri="{FF2B5EF4-FFF2-40B4-BE49-F238E27FC236}">
                <a16:creationId xmlns:a16="http://schemas.microsoft.com/office/drawing/2014/main" id="{D55B32CE-D819-0CED-0FE4-53AA58BD9BDB}"/>
              </a:ext>
            </a:extLst>
          </p:cNvPr>
          <p:cNvSpPr/>
          <p:nvPr/>
        </p:nvSpPr>
        <p:spPr>
          <a:xfrm>
            <a:off x="2331288" y="5935463"/>
            <a:ext cx="423545" cy="489584"/>
          </a:xfrm>
          <a:custGeom>
            <a:avLst/>
            <a:gdLst/>
            <a:ahLst/>
            <a:cxnLst/>
            <a:rect l="l" t="t" r="r" b="b"/>
            <a:pathLst>
              <a:path w="423544" h="489585">
                <a:moveTo>
                  <a:pt x="0" y="0"/>
                </a:moveTo>
                <a:lnTo>
                  <a:pt x="0" y="489053"/>
                </a:lnTo>
                <a:lnTo>
                  <a:pt x="423526" y="244526"/>
                </a:lnTo>
                <a:lnTo>
                  <a:pt x="0" y="0"/>
                </a:lnTo>
                <a:close/>
              </a:path>
            </a:pathLst>
          </a:custGeom>
          <a:solidFill>
            <a:srgbClr val="DC2828"/>
          </a:solidFill>
        </p:spPr>
        <p:txBody>
          <a:bodyPr wrap="square" lIns="0" tIns="0" rIns="0" bIns="0" rtlCol="0"/>
          <a:lstStyle/>
          <a:p>
            <a:endParaRPr dirty="0">
              <a:highlight>
                <a:srgbClr val="DC2828"/>
              </a:highlight>
            </a:endParaRP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C8120BD2-EE51-B494-2A22-B92433505E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250" y="149967"/>
            <a:ext cx="1676400" cy="1263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21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586</Words>
  <Application>Microsoft Office PowerPoint</Application>
  <PresentationFormat>Benutzerdefiniert</PresentationFormat>
  <Paragraphs>154</Paragraphs>
  <Slides>15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8" baseType="lpstr">
      <vt:lpstr>Calibri</vt:lpstr>
      <vt:lpstr>MyriadPro-Semibold</vt:lpstr>
      <vt:lpstr>Office Theme</vt:lpstr>
      <vt:lpstr>Programmi d’integrazione cantonali (PIC III, 2024–27)</vt:lpstr>
      <vt:lpstr>Obiettivi della politica d’integrazione svizzera</vt:lpstr>
      <vt:lpstr>Approccio basato sulle strutture ordinarie</vt:lpstr>
      <vt:lpstr>Orientamento dei PIC 3</vt:lpstr>
      <vt:lpstr>Finanziamento</vt:lpstr>
      <vt:lpstr>Gruppi target PIC 3</vt:lpstr>
      <vt:lpstr>PIC Cantone XXX</vt:lpstr>
      <vt:lpstr>I sette settori di promozione</vt:lpstr>
      <vt:lpstr>Settore di promozione Informazione, chiarimento del bisogno d’integrazione e consulenza </vt:lpstr>
      <vt:lpstr>Settore di promozione lingua</vt:lpstr>
      <vt:lpstr>Settore di promozione prima infanzia</vt:lpstr>
      <vt:lpstr>Settore di promozione potenziale in ambito formativo e occupazionale </vt:lpstr>
      <vt:lpstr>Settore di promozione vivere assieme e partecipazione </vt:lpstr>
      <vt:lpstr>Settore di promozione gestione della diversità e protezione contro la discriminazione </vt:lpstr>
      <vt:lpstr>Settore di promozione interpretariato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20221017_KIP_NEW_16</dc:title>
  <dc:creator>Gerber Adrian SEM</dc:creator>
  <cp:lastModifiedBy>Howald Livia SEM</cp:lastModifiedBy>
  <cp:revision>88</cp:revision>
  <dcterms:created xsi:type="dcterms:W3CDTF">2022-11-10T15:16:58Z</dcterms:created>
  <dcterms:modified xsi:type="dcterms:W3CDTF">2022-11-24T06:37:19Z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2022-11-10T00:00:00Z</vt:filetime>
  </property>
  <property fmtid="{D5CDD505-2E9C-101B-9397-08002B2CF9AE}" pid="3" name="Creator">
    <vt:lpwstr>Adobe Illustrator 27.0 (Macintosh)</vt:lpwstr>
  </property>
  <property fmtid="{D5CDD505-2E9C-101B-9397-08002B2CF9AE}" pid="4" name="CreatorVersion">
    <vt:lpwstr>21.0.0</vt:lpwstr>
  </property>
  <property fmtid="{D5CDD505-2E9C-101B-9397-08002B2CF9AE}" pid="5" name="LastSaved">
    <vt:filetime>2022-11-10T00:00:00Z</vt:filetime>
  </property>
  <property fmtid="{D5CDD505-2E9C-101B-9397-08002B2CF9AE}" pid="6" name="Producer">
    <vt:lpwstr>Adobe PDF library 16.07</vt:lpwstr>
  </property>
</Properties>
</file>